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sldIdLst>
    <p:sldId id="256" r:id="rId2"/>
    <p:sldId id="257" r:id="rId3"/>
    <p:sldId id="260" r:id="rId4"/>
    <p:sldId id="258" r:id="rId5"/>
    <p:sldId id="261" r:id="rId6"/>
    <p:sldId id="262" r:id="rId7"/>
    <p:sldId id="263" r:id="rId8"/>
    <p:sldId id="264" r:id="rId9"/>
    <p:sldId id="265" r:id="rId10"/>
    <p:sldId id="266" r:id="rId11"/>
    <p:sldId id="268" r:id="rId12"/>
    <p:sldId id="267" r:id="rId13"/>
    <p:sldId id="269" r:id="rId14"/>
    <p:sldId id="270" r:id="rId15"/>
    <p:sldId id="272" r:id="rId16"/>
    <p:sldId id="273" r:id="rId17"/>
    <p:sldId id="274" r:id="rId18"/>
    <p:sldId id="275" r:id="rId19"/>
    <p:sldId id="276" r:id="rId20"/>
    <p:sldId id="277" r:id="rId21"/>
    <p:sldId id="278" r:id="rId22"/>
    <p:sldId id="279" r:id="rId23"/>
    <p:sldId id="285" r:id="rId24"/>
    <p:sldId id="280" r:id="rId25"/>
    <p:sldId id="281" r:id="rId26"/>
    <p:sldId id="282" r:id="rId27"/>
    <p:sldId id="284" r:id="rId28"/>
    <p:sldId id="283" r:id="rId29"/>
    <p:sldId id="286"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16"/>
    <p:restoredTop sz="95244" autoAdjust="0"/>
  </p:normalViewPr>
  <p:slideViewPr>
    <p:cSldViewPr snapToGrid="0" showGuides="1">
      <p:cViewPr varScale="1">
        <p:scale>
          <a:sx n="86" d="100"/>
          <a:sy n="86" d="100"/>
        </p:scale>
        <p:origin x="82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359910"/>
          </a:xfrm>
        </p:spPr>
        <p:txBody>
          <a:bodyPr anchor="b">
            <a:normAutofit/>
          </a:bodyPr>
          <a:lstStyle>
            <a:lvl1pPr algn="ctr">
              <a:lnSpc>
                <a:spcPct val="100000"/>
              </a:lnSpc>
              <a:defRPr sz="5400" kern="0" spc="0" baseline="0">
                <a:solidFill>
                  <a:schemeClr val="tx1">
                    <a:lumMod val="85000"/>
                    <a:lumOff val="15000"/>
                  </a:schemeClr>
                </a:solidFill>
                <a:latin typeface="Palatino Linotype" panose="02040502050505030304" pitchFamily="18" charset="0"/>
                <a:ea typeface="方正姚体" panose="02010601030101010101" pitchFamily="2" charset="-122"/>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97280" y="4293705"/>
            <a:ext cx="10058400" cy="1304916"/>
          </a:xfrm>
        </p:spPr>
        <p:txBody>
          <a:bodyPr lIns="91440" rIns="91440">
            <a:normAutofit/>
          </a:bodyPr>
          <a:lstStyle>
            <a:lvl1pPr marL="0" indent="0" algn="ctr">
              <a:buNone/>
              <a:defRPr sz="2800" kern="0" cap="none" spc="0" baseline="0">
                <a:solidFill>
                  <a:schemeClr val="tx2"/>
                </a:solidFill>
                <a:latin typeface="Palatino Linotype" panose="02040502050505030304" pitchFamily="18" charset="0"/>
                <a:ea typeface="华文新魏" panose="02010800040101010101" pitchFamily="2" charset="-122"/>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cxnSp>
        <p:nvCxnSpPr>
          <p:cNvPr id="9" name="Straight Connector 8"/>
          <p:cNvCxnSpPr/>
          <p:nvPr/>
        </p:nvCxnSpPr>
        <p:spPr>
          <a:xfrm>
            <a:off x="1158240" y="4206283"/>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日期占位符 11">
            <a:extLst>
              <a:ext uri="{FF2B5EF4-FFF2-40B4-BE49-F238E27FC236}">
                <a16:creationId xmlns:a16="http://schemas.microsoft.com/office/drawing/2014/main" id="{D071F5EF-E6AA-49FC-BB1A-EDC57113D0BC}"/>
              </a:ext>
            </a:extLst>
          </p:cNvPr>
          <p:cNvSpPr>
            <a:spLocks noGrp="1"/>
          </p:cNvSpPr>
          <p:nvPr>
            <p:ph type="dt" sz="half" idx="10"/>
          </p:nvPr>
        </p:nvSpPr>
        <p:spPr/>
        <p:txBody>
          <a:bodyPr/>
          <a:lstStyle/>
          <a:p>
            <a:fld id="{3868E2BD-14D4-7842-8216-4A4D76C414D6}" type="datetimeFigureOut">
              <a:rPr kumimoji="1" lang="zh-CN" altLang="en-US" smtClean="0"/>
              <a:t>2022-10-16</a:t>
            </a:fld>
            <a:endParaRPr kumimoji="1" lang="zh-CN" altLang="en-US"/>
          </a:p>
        </p:txBody>
      </p:sp>
      <p:sp>
        <p:nvSpPr>
          <p:cNvPr id="13" name="页脚占位符 12">
            <a:extLst>
              <a:ext uri="{FF2B5EF4-FFF2-40B4-BE49-F238E27FC236}">
                <a16:creationId xmlns:a16="http://schemas.microsoft.com/office/drawing/2014/main" id="{A84BE39A-EC69-47E0-88C3-C23F28B6470B}"/>
              </a:ext>
            </a:extLst>
          </p:cNvPr>
          <p:cNvSpPr>
            <a:spLocks noGrp="1"/>
          </p:cNvSpPr>
          <p:nvPr>
            <p:ph type="ftr" sz="quarter" idx="11"/>
          </p:nvPr>
        </p:nvSpPr>
        <p:spPr/>
        <p:txBody>
          <a:bodyPr/>
          <a:lstStyle/>
          <a:p>
            <a:endParaRPr kumimoji="1" lang="zh-CN" altLang="en-US"/>
          </a:p>
        </p:txBody>
      </p:sp>
      <p:sp>
        <p:nvSpPr>
          <p:cNvPr id="14" name="灯片编号占位符 13">
            <a:extLst>
              <a:ext uri="{FF2B5EF4-FFF2-40B4-BE49-F238E27FC236}">
                <a16:creationId xmlns:a16="http://schemas.microsoft.com/office/drawing/2014/main" id="{2F8B7760-9974-49A5-9F91-F912FB05BB7D}"/>
              </a:ext>
            </a:extLst>
          </p:cNvPr>
          <p:cNvSpPr>
            <a:spLocks noGrp="1"/>
          </p:cNvSpPr>
          <p:nvPr>
            <p:ph type="sldNum" sz="quarter" idx="12"/>
          </p:nvPr>
        </p:nvSpPr>
        <p:spPr/>
        <p:txBody>
          <a:bodyPr/>
          <a:lstStyle/>
          <a:p>
            <a:fld id="{FC3493E8-3E2E-0345-BB66-2E521F06C660}" type="slidenum">
              <a:rPr kumimoji="1" lang="zh-CN" altLang="en-US" smtClean="0"/>
              <a:t>‹#›</a:t>
            </a:fld>
            <a:endParaRPr kumimoji="1" lang="zh-CN" altLang="en-US"/>
          </a:p>
        </p:txBody>
      </p:sp>
    </p:spTree>
    <p:extLst>
      <p:ext uri="{BB962C8B-B14F-4D97-AF65-F5344CB8AC3E}">
        <p14:creationId xmlns:p14="http://schemas.microsoft.com/office/powerpoint/2010/main" val="970207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日期占位符 6">
            <a:extLst>
              <a:ext uri="{FF2B5EF4-FFF2-40B4-BE49-F238E27FC236}">
                <a16:creationId xmlns:a16="http://schemas.microsoft.com/office/drawing/2014/main" id="{CD6B00A7-C5F0-4D2F-BD71-BBAE89866208}"/>
              </a:ext>
            </a:extLst>
          </p:cNvPr>
          <p:cNvSpPr>
            <a:spLocks noGrp="1"/>
          </p:cNvSpPr>
          <p:nvPr>
            <p:ph type="dt" sz="half" idx="10"/>
          </p:nvPr>
        </p:nvSpPr>
        <p:spPr/>
        <p:txBody>
          <a:bodyPr/>
          <a:lstStyle/>
          <a:p>
            <a:fld id="{3868E2BD-14D4-7842-8216-4A4D76C414D6}" type="datetimeFigureOut">
              <a:rPr kumimoji="1" lang="zh-CN" altLang="en-US" smtClean="0"/>
              <a:t>2022-10-16</a:t>
            </a:fld>
            <a:endParaRPr kumimoji="1" lang="zh-CN" altLang="en-US"/>
          </a:p>
        </p:txBody>
      </p:sp>
      <p:sp>
        <p:nvSpPr>
          <p:cNvPr id="8" name="页脚占位符 7">
            <a:extLst>
              <a:ext uri="{FF2B5EF4-FFF2-40B4-BE49-F238E27FC236}">
                <a16:creationId xmlns:a16="http://schemas.microsoft.com/office/drawing/2014/main" id="{A51FBA01-48DC-40DE-A8CD-7F56F9C5FF9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0B4BD07-A181-455E-9764-EDB300C73EDF}"/>
              </a:ext>
            </a:extLst>
          </p:cNvPr>
          <p:cNvSpPr>
            <a:spLocks noGrp="1"/>
          </p:cNvSpPr>
          <p:nvPr>
            <p:ph type="sldNum" sz="quarter" idx="12"/>
          </p:nvPr>
        </p:nvSpPr>
        <p:spPr/>
        <p:txBody>
          <a:bodyPr/>
          <a:lstStyle/>
          <a:p>
            <a:fld id="{FC3493E8-3E2E-0345-BB66-2E521F06C660}" type="slidenum">
              <a:rPr kumimoji="1" lang="zh-CN" altLang="en-US" smtClean="0"/>
              <a:t>‹#›</a:t>
            </a:fld>
            <a:endParaRPr kumimoji="1" lang="zh-CN" altLang="en-US"/>
          </a:p>
        </p:txBody>
      </p:sp>
    </p:spTree>
    <p:extLst>
      <p:ext uri="{BB962C8B-B14F-4D97-AF65-F5344CB8AC3E}">
        <p14:creationId xmlns:p14="http://schemas.microsoft.com/office/powerpoint/2010/main" val="21139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2" y="414784"/>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414778"/>
            <a:ext cx="7734300" cy="5757422"/>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日期占位符 7">
            <a:extLst>
              <a:ext uri="{FF2B5EF4-FFF2-40B4-BE49-F238E27FC236}">
                <a16:creationId xmlns:a16="http://schemas.microsoft.com/office/drawing/2014/main" id="{B2DD1052-88D6-45D8-BC6C-F36C6A8DD485}"/>
              </a:ext>
            </a:extLst>
          </p:cNvPr>
          <p:cNvSpPr>
            <a:spLocks noGrp="1"/>
          </p:cNvSpPr>
          <p:nvPr>
            <p:ph type="dt" sz="half" idx="10"/>
          </p:nvPr>
        </p:nvSpPr>
        <p:spPr/>
        <p:txBody>
          <a:bodyPr/>
          <a:lstStyle/>
          <a:p>
            <a:fld id="{3868E2BD-14D4-7842-8216-4A4D76C414D6}" type="datetimeFigureOut">
              <a:rPr kumimoji="1" lang="zh-CN" altLang="en-US" smtClean="0"/>
              <a:t>2022-10-16</a:t>
            </a:fld>
            <a:endParaRPr kumimoji="1" lang="zh-CN" altLang="en-US"/>
          </a:p>
        </p:txBody>
      </p:sp>
      <p:sp>
        <p:nvSpPr>
          <p:cNvPr id="9" name="页脚占位符 8">
            <a:extLst>
              <a:ext uri="{FF2B5EF4-FFF2-40B4-BE49-F238E27FC236}">
                <a16:creationId xmlns:a16="http://schemas.microsoft.com/office/drawing/2014/main" id="{AA16D00F-CE15-4F66-9C72-0E42EA427AAA}"/>
              </a:ext>
            </a:extLst>
          </p:cNvPr>
          <p:cNvSpPr>
            <a:spLocks noGrp="1"/>
          </p:cNvSpPr>
          <p:nvPr>
            <p:ph type="ftr" sz="quarter" idx="11"/>
          </p:nvPr>
        </p:nvSpPr>
        <p:spPr/>
        <p:txBody>
          <a:bodyPr/>
          <a:lstStyle/>
          <a:p>
            <a:endParaRPr kumimoji="1" lang="zh-CN" altLang="en-US"/>
          </a:p>
        </p:txBody>
      </p:sp>
      <p:sp>
        <p:nvSpPr>
          <p:cNvPr id="10" name="灯片编号占位符 9">
            <a:extLst>
              <a:ext uri="{FF2B5EF4-FFF2-40B4-BE49-F238E27FC236}">
                <a16:creationId xmlns:a16="http://schemas.microsoft.com/office/drawing/2014/main" id="{FED20847-C951-4D4D-B03C-3E01F7936709}"/>
              </a:ext>
            </a:extLst>
          </p:cNvPr>
          <p:cNvSpPr>
            <a:spLocks noGrp="1"/>
          </p:cNvSpPr>
          <p:nvPr>
            <p:ph type="sldNum" sz="quarter" idx="12"/>
          </p:nvPr>
        </p:nvSpPr>
        <p:spPr/>
        <p:txBody>
          <a:bodyPr/>
          <a:lstStyle/>
          <a:p>
            <a:fld id="{FC3493E8-3E2E-0345-BB66-2E521F06C660}" type="slidenum">
              <a:rPr kumimoji="1" lang="zh-CN" altLang="en-US" smtClean="0"/>
              <a:t>‹#›</a:t>
            </a:fld>
            <a:endParaRPr kumimoji="1" lang="zh-CN" altLang="en-US"/>
          </a:p>
        </p:txBody>
      </p:sp>
    </p:spTree>
    <p:extLst>
      <p:ext uri="{BB962C8B-B14F-4D97-AF65-F5344CB8AC3E}">
        <p14:creationId xmlns:p14="http://schemas.microsoft.com/office/powerpoint/2010/main" val="3639703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502920" indent="-457200">
              <a:lnSpc>
                <a:spcPct val="100000"/>
              </a:lnSpc>
              <a:buFont typeface="Wingdings" panose="05000000000000000000" pitchFamily="2" charset="2"/>
              <a:buChar char="n"/>
              <a:defRPr sz="2400"/>
            </a:lvl1pPr>
            <a:lvl2pPr marL="871200" indent="-365760">
              <a:lnSpc>
                <a:spcPct val="100000"/>
              </a:lnSpc>
              <a:buFont typeface="Wingdings" panose="05000000000000000000" pitchFamily="2" charset="2"/>
              <a:buChar char="p"/>
              <a:defRPr sz="2000"/>
            </a:lvl2pPr>
            <a:lvl3pPr marL="1238400" indent="-367200">
              <a:buFont typeface="Wingdings" panose="05000000000000000000" pitchFamily="2" charset="2"/>
              <a:buChar char="Ø"/>
              <a:defRPr sz="2000" baseline="0"/>
            </a:lvl3pPr>
            <a:lvl4pPr marL="425196" indent="0">
              <a:buNone/>
              <a:defRPr/>
            </a:lvl4pPr>
          </a:lstStyle>
          <a:p>
            <a:pPr lvl="0"/>
            <a:r>
              <a:rPr lang="zh-CN" altLang="en-US"/>
              <a:t>单击此处编辑母版文本样式</a:t>
            </a:r>
          </a:p>
          <a:p>
            <a:pPr lvl="1"/>
            <a:r>
              <a:rPr lang="zh-CN" altLang="en-US"/>
              <a:t>二级</a:t>
            </a:r>
          </a:p>
          <a:p>
            <a:pPr lvl="2"/>
            <a:r>
              <a:rPr lang="zh-CN" altLang="en-US"/>
              <a:t>三级</a:t>
            </a:r>
          </a:p>
        </p:txBody>
      </p:sp>
      <p:sp>
        <p:nvSpPr>
          <p:cNvPr id="7" name="标题 6">
            <a:extLst>
              <a:ext uri="{FF2B5EF4-FFF2-40B4-BE49-F238E27FC236}">
                <a16:creationId xmlns:a16="http://schemas.microsoft.com/office/drawing/2014/main" id="{A56E9EF7-7A09-4C65-A290-EEEC848BA13B}"/>
              </a:ext>
            </a:extLst>
          </p:cNvPr>
          <p:cNvSpPr>
            <a:spLocks noGrp="1"/>
          </p:cNvSpPr>
          <p:nvPr>
            <p:ph type="title"/>
          </p:nvPr>
        </p:nvSpPr>
        <p:spPr/>
        <p:txBody>
          <a:bodyPr/>
          <a:lstStyle/>
          <a:p>
            <a:r>
              <a:rPr lang="zh-CN" altLang="en-US"/>
              <a:t>单击此处编辑母版标题样式</a:t>
            </a:r>
          </a:p>
        </p:txBody>
      </p:sp>
      <p:sp>
        <p:nvSpPr>
          <p:cNvPr id="8" name="日期占位符 7">
            <a:extLst>
              <a:ext uri="{FF2B5EF4-FFF2-40B4-BE49-F238E27FC236}">
                <a16:creationId xmlns:a16="http://schemas.microsoft.com/office/drawing/2014/main" id="{E2561427-DEDF-4849-B42D-2C7735DD9D3C}"/>
              </a:ext>
            </a:extLst>
          </p:cNvPr>
          <p:cNvSpPr>
            <a:spLocks noGrp="1"/>
          </p:cNvSpPr>
          <p:nvPr>
            <p:ph type="dt" sz="half" idx="10"/>
          </p:nvPr>
        </p:nvSpPr>
        <p:spPr/>
        <p:txBody>
          <a:bodyPr/>
          <a:lstStyle/>
          <a:p>
            <a:fld id="{3868E2BD-14D4-7842-8216-4A4D76C414D6}" type="datetimeFigureOut">
              <a:rPr kumimoji="1" lang="zh-CN" altLang="en-US" smtClean="0"/>
              <a:t>2022-10-16</a:t>
            </a:fld>
            <a:endParaRPr kumimoji="1" lang="zh-CN" altLang="en-US"/>
          </a:p>
        </p:txBody>
      </p:sp>
      <p:sp>
        <p:nvSpPr>
          <p:cNvPr id="9" name="页脚占位符 8">
            <a:extLst>
              <a:ext uri="{FF2B5EF4-FFF2-40B4-BE49-F238E27FC236}">
                <a16:creationId xmlns:a16="http://schemas.microsoft.com/office/drawing/2014/main" id="{4B99CB6B-8B6A-426C-B6B2-69362B169336}"/>
              </a:ext>
            </a:extLst>
          </p:cNvPr>
          <p:cNvSpPr>
            <a:spLocks noGrp="1"/>
          </p:cNvSpPr>
          <p:nvPr>
            <p:ph type="ftr" sz="quarter" idx="11"/>
          </p:nvPr>
        </p:nvSpPr>
        <p:spPr/>
        <p:txBody>
          <a:bodyPr/>
          <a:lstStyle/>
          <a:p>
            <a:endParaRPr kumimoji="1" lang="zh-CN" altLang="en-US"/>
          </a:p>
        </p:txBody>
      </p:sp>
      <p:sp>
        <p:nvSpPr>
          <p:cNvPr id="10" name="灯片编号占位符 9">
            <a:extLst>
              <a:ext uri="{FF2B5EF4-FFF2-40B4-BE49-F238E27FC236}">
                <a16:creationId xmlns:a16="http://schemas.microsoft.com/office/drawing/2014/main" id="{B3E37998-D762-429E-8E2C-03E5C1D9D596}"/>
              </a:ext>
            </a:extLst>
          </p:cNvPr>
          <p:cNvSpPr>
            <a:spLocks noGrp="1"/>
          </p:cNvSpPr>
          <p:nvPr>
            <p:ph type="sldNum" sz="quarter" idx="12"/>
          </p:nvPr>
        </p:nvSpPr>
        <p:spPr/>
        <p:txBody>
          <a:bodyPr/>
          <a:lstStyle/>
          <a:p>
            <a:fld id="{FC3493E8-3E2E-0345-BB66-2E521F06C660}" type="slidenum">
              <a:rPr kumimoji="1" lang="zh-CN" altLang="en-US" smtClean="0"/>
              <a:t>‹#›</a:t>
            </a:fld>
            <a:endParaRPr kumimoji="1" lang="zh-CN" altLang="en-US"/>
          </a:p>
        </p:txBody>
      </p:sp>
    </p:spTree>
    <p:extLst>
      <p:ext uri="{BB962C8B-B14F-4D97-AF65-F5344CB8AC3E}">
        <p14:creationId xmlns:p14="http://schemas.microsoft.com/office/powerpoint/2010/main" val="3625238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100000"/>
              </a:lnSpc>
              <a:defRPr sz="405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a16="http://schemas.microsoft.com/office/drawing/2014/main" id="{AE4BC097-D819-4D0E-A8AE-9202920F210E}"/>
              </a:ext>
            </a:extLst>
          </p:cNvPr>
          <p:cNvSpPr>
            <a:spLocks noGrp="1"/>
          </p:cNvSpPr>
          <p:nvPr>
            <p:ph type="dt" sz="half" idx="10"/>
          </p:nvPr>
        </p:nvSpPr>
        <p:spPr/>
        <p:txBody>
          <a:bodyPr/>
          <a:lstStyle/>
          <a:p>
            <a:fld id="{3868E2BD-14D4-7842-8216-4A4D76C414D6}" type="datetimeFigureOut">
              <a:rPr kumimoji="1" lang="zh-CN" altLang="en-US" smtClean="0"/>
              <a:t>2022-10-16</a:t>
            </a:fld>
            <a:endParaRPr kumimoji="1" lang="zh-CN" altLang="en-US"/>
          </a:p>
        </p:txBody>
      </p:sp>
      <p:sp>
        <p:nvSpPr>
          <p:cNvPr id="10" name="页脚占位符 9">
            <a:extLst>
              <a:ext uri="{FF2B5EF4-FFF2-40B4-BE49-F238E27FC236}">
                <a16:creationId xmlns:a16="http://schemas.microsoft.com/office/drawing/2014/main" id="{6AB88433-8DC2-41EB-B343-7F26FEDA0C57}"/>
              </a:ext>
            </a:extLst>
          </p:cNvPr>
          <p:cNvSpPr>
            <a:spLocks noGrp="1"/>
          </p:cNvSpPr>
          <p:nvPr>
            <p:ph type="ftr" sz="quarter" idx="11"/>
          </p:nvPr>
        </p:nvSpPr>
        <p:spPr/>
        <p:txBody>
          <a:bodyPr/>
          <a:lstStyle/>
          <a:p>
            <a:endParaRPr kumimoji="1" lang="zh-CN" altLang="en-US"/>
          </a:p>
        </p:txBody>
      </p:sp>
      <p:sp>
        <p:nvSpPr>
          <p:cNvPr id="11" name="灯片编号占位符 10">
            <a:extLst>
              <a:ext uri="{FF2B5EF4-FFF2-40B4-BE49-F238E27FC236}">
                <a16:creationId xmlns:a16="http://schemas.microsoft.com/office/drawing/2014/main" id="{C4708503-A706-46D8-8D33-B64C8116A9E8}"/>
              </a:ext>
            </a:extLst>
          </p:cNvPr>
          <p:cNvSpPr>
            <a:spLocks noGrp="1"/>
          </p:cNvSpPr>
          <p:nvPr>
            <p:ph type="sldNum" sz="quarter" idx="12"/>
          </p:nvPr>
        </p:nvSpPr>
        <p:spPr/>
        <p:txBody>
          <a:bodyPr/>
          <a:lstStyle/>
          <a:p>
            <a:fld id="{FC3493E8-3E2E-0345-BB66-2E521F06C660}" type="slidenum">
              <a:rPr kumimoji="1" lang="zh-CN" altLang="en-US" smtClean="0"/>
              <a:t>‹#›</a:t>
            </a:fld>
            <a:endParaRPr kumimoji="1" lang="zh-CN" altLang="en-US"/>
          </a:p>
        </p:txBody>
      </p:sp>
    </p:spTree>
    <p:extLst>
      <p:ext uri="{BB962C8B-B14F-4D97-AF65-F5344CB8AC3E}">
        <p14:creationId xmlns:p14="http://schemas.microsoft.com/office/powerpoint/2010/main" val="1596907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9"/>
            <a:ext cx="10058400" cy="700949"/>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194816"/>
            <a:ext cx="4937760" cy="467427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194822"/>
            <a:ext cx="4937760" cy="46742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603648FB-EFC0-4BAC-970E-90230A37A05D}"/>
              </a:ext>
            </a:extLst>
          </p:cNvPr>
          <p:cNvSpPr>
            <a:spLocks noGrp="1"/>
          </p:cNvSpPr>
          <p:nvPr>
            <p:ph type="dt" sz="half" idx="10"/>
          </p:nvPr>
        </p:nvSpPr>
        <p:spPr/>
        <p:txBody>
          <a:bodyPr/>
          <a:lstStyle/>
          <a:p>
            <a:fld id="{3868E2BD-14D4-7842-8216-4A4D76C414D6}" type="datetimeFigureOut">
              <a:rPr kumimoji="1" lang="zh-CN" altLang="en-US" smtClean="0"/>
              <a:t>2022-10-16</a:t>
            </a:fld>
            <a:endParaRPr kumimoji="1" lang="zh-CN" altLang="en-US"/>
          </a:p>
        </p:txBody>
      </p:sp>
      <p:sp>
        <p:nvSpPr>
          <p:cNvPr id="9" name="页脚占位符 8">
            <a:extLst>
              <a:ext uri="{FF2B5EF4-FFF2-40B4-BE49-F238E27FC236}">
                <a16:creationId xmlns:a16="http://schemas.microsoft.com/office/drawing/2014/main" id="{ECA1475E-3326-4592-A16D-1557A5470A89}"/>
              </a:ext>
            </a:extLst>
          </p:cNvPr>
          <p:cNvSpPr>
            <a:spLocks noGrp="1"/>
          </p:cNvSpPr>
          <p:nvPr>
            <p:ph type="ftr" sz="quarter" idx="11"/>
          </p:nvPr>
        </p:nvSpPr>
        <p:spPr/>
        <p:txBody>
          <a:bodyPr/>
          <a:lstStyle/>
          <a:p>
            <a:endParaRPr kumimoji="1" lang="zh-CN" altLang="en-US"/>
          </a:p>
        </p:txBody>
      </p:sp>
      <p:sp>
        <p:nvSpPr>
          <p:cNvPr id="10" name="灯片编号占位符 9">
            <a:extLst>
              <a:ext uri="{FF2B5EF4-FFF2-40B4-BE49-F238E27FC236}">
                <a16:creationId xmlns:a16="http://schemas.microsoft.com/office/drawing/2014/main" id="{7154CDC3-C2EE-42E3-8EBF-18CD30AC8676}"/>
              </a:ext>
            </a:extLst>
          </p:cNvPr>
          <p:cNvSpPr>
            <a:spLocks noGrp="1"/>
          </p:cNvSpPr>
          <p:nvPr>
            <p:ph type="sldNum" sz="quarter" idx="12"/>
          </p:nvPr>
        </p:nvSpPr>
        <p:spPr/>
        <p:txBody>
          <a:bodyPr/>
          <a:lstStyle/>
          <a:p>
            <a:fld id="{FC3493E8-3E2E-0345-BB66-2E521F06C660}" type="slidenum">
              <a:rPr kumimoji="1" lang="zh-CN" altLang="en-US" smtClean="0"/>
              <a:t>‹#›</a:t>
            </a:fld>
            <a:endParaRPr kumimoji="1" lang="zh-CN" altLang="en-US"/>
          </a:p>
        </p:txBody>
      </p:sp>
    </p:spTree>
    <p:extLst>
      <p:ext uri="{BB962C8B-B14F-4D97-AF65-F5344CB8AC3E}">
        <p14:creationId xmlns:p14="http://schemas.microsoft.com/office/powerpoint/2010/main" val="404616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9"/>
            <a:ext cx="10058400" cy="70094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187684"/>
            <a:ext cx="493776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1097280" y="2124098"/>
            <a:ext cx="4937760" cy="38364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199876"/>
            <a:ext cx="493776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6217920" y="2124098"/>
            <a:ext cx="4937760" cy="38364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8F54FD1B-817F-4BE8-98B3-DEB878C0F38B}"/>
              </a:ext>
            </a:extLst>
          </p:cNvPr>
          <p:cNvSpPr>
            <a:spLocks noGrp="1"/>
          </p:cNvSpPr>
          <p:nvPr>
            <p:ph type="dt" sz="half" idx="10"/>
          </p:nvPr>
        </p:nvSpPr>
        <p:spPr/>
        <p:txBody>
          <a:bodyPr/>
          <a:lstStyle/>
          <a:p>
            <a:fld id="{3868E2BD-14D4-7842-8216-4A4D76C414D6}" type="datetimeFigureOut">
              <a:rPr kumimoji="1" lang="zh-CN" altLang="en-US" smtClean="0"/>
              <a:t>2022-10-16</a:t>
            </a:fld>
            <a:endParaRPr kumimoji="1" lang="zh-CN" altLang="en-US"/>
          </a:p>
        </p:txBody>
      </p:sp>
      <p:sp>
        <p:nvSpPr>
          <p:cNvPr id="11" name="页脚占位符 10">
            <a:extLst>
              <a:ext uri="{FF2B5EF4-FFF2-40B4-BE49-F238E27FC236}">
                <a16:creationId xmlns:a16="http://schemas.microsoft.com/office/drawing/2014/main" id="{14B254C3-DDD2-47C6-ABFD-16765E9A947F}"/>
              </a:ext>
            </a:extLst>
          </p:cNvPr>
          <p:cNvSpPr>
            <a:spLocks noGrp="1"/>
          </p:cNvSpPr>
          <p:nvPr>
            <p:ph type="ftr" sz="quarter" idx="11"/>
          </p:nvPr>
        </p:nvSpPr>
        <p:spPr/>
        <p:txBody>
          <a:bodyPr/>
          <a:lstStyle/>
          <a:p>
            <a:endParaRPr kumimoji="1" lang="zh-CN" altLang="en-US"/>
          </a:p>
        </p:txBody>
      </p:sp>
      <p:sp>
        <p:nvSpPr>
          <p:cNvPr id="12" name="灯片编号占位符 11">
            <a:extLst>
              <a:ext uri="{FF2B5EF4-FFF2-40B4-BE49-F238E27FC236}">
                <a16:creationId xmlns:a16="http://schemas.microsoft.com/office/drawing/2014/main" id="{E22EBAA3-C332-4389-B9A5-8911476CDF1D}"/>
              </a:ext>
            </a:extLst>
          </p:cNvPr>
          <p:cNvSpPr>
            <a:spLocks noGrp="1"/>
          </p:cNvSpPr>
          <p:nvPr>
            <p:ph type="sldNum" sz="quarter" idx="12"/>
          </p:nvPr>
        </p:nvSpPr>
        <p:spPr/>
        <p:txBody>
          <a:bodyPr/>
          <a:lstStyle/>
          <a:p>
            <a:fld id="{FC3493E8-3E2E-0345-BB66-2E521F06C660}" type="slidenum">
              <a:rPr kumimoji="1" lang="zh-CN" altLang="en-US" smtClean="0"/>
              <a:t>‹#›</a:t>
            </a:fld>
            <a:endParaRPr kumimoji="1" lang="zh-CN" altLang="en-US"/>
          </a:p>
        </p:txBody>
      </p:sp>
    </p:spTree>
    <p:extLst>
      <p:ext uri="{BB962C8B-B14F-4D97-AF65-F5344CB8AC3E}">
        <p14:creationId xmlns:p14="http://schemas.microsoft.com/office/powerpoint/2010/main" val="3069961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9" name="日期占位符 8">
            <a:extLst>
              <a:ext uri="{FF2B5EF4-FFF2-40B4-BE49-F238E27FC236}">
                <a16:creationId xmlns:a16="http://schemas.microsoft.com/office/drawing/2014/main" id="{F150ADB4-E84B-432F-8173-19340B365694}"/>
              </a:ext>
            </a:extLst>
          </p:cNvPr>
          <p:cNvSpPr>
            <a:spLocks noGrp="1"/>
          </p:cNvSpPr>
          <p:nvPr>
            <p:ph type="dt" sz="half" idx="10"/>
          </p:nvPr>
        </p:nvSpPr>
        <p:spPr/>
        <p:txBody>
          <a:bodyPr/>
          <a:lstStyle/>
          <a:p>
            <a:fld id="{3868E2BD-14D4-7842-8216-4A4D76C414D6}" type="datetimeFigureOut">
              <a:rPr kumimoji="1" lang="zh-CN" altLang="en-US" smtClean="0"/>
              <a:t>2022-10-16</a:t>
            </a:fld>
            <a:endParaRPr kumimoji="1" lang="zh-CN" altLang="en-US"/>
          </a:p>
        </p:txBody>
      </p:sp>
      <p:sp>
        <p:nvSpPr>
          <p:cNvPr id="10" name="页脚占位符 9">
            <a:extLst>
              <a:ext uri="{FF2B5EF4-FFF2-40B4-BE49-F238E27FC236}">
                <a16:creationId xmlns:a16="http://schemas.microsoft.com/office/drawing/2014/main" id="{3CBAC99E-8A2E-48A8-8C04-FA6AA7F2E408}"/>
              </a:ext>
            </a:extLst>
          </p:cNvPr>
          <p:cNvSpPr>
            <a:spLocks noGrp="1"/>
          </p:cNvSpPr>
          <p:nvPr>
            <p:ph type="ftr" sz="quarter" idx="11"/>
          </p:nvPr>
        </p:nvSpPr>
        <p:spPr/>
        <p:txBody>
          <a:bodyPr/>
          <a:lstStyle/>
          <a:p>
            <a:endParaRPr kumimoji="1" lang="zh-CN" altLang="en-US"/>
          </a:p>
        </p:txBody>
      </p:sp>
      <p:sp>
        <p:nvSpPr>
          <p:cNvPr id="11" name="灯片编号占位符 10">
            <a:extLst>
              <a:ext uri="{FF2B5EF4-FFF2-40B4-BE49-F238E27FC236}">
                <a16:creationId xmlns:a16="http://schemas.microsoft.com/office/drawing/2014/main" id="{BAF79F63-2F80-4E94-9C9E-55C55C40E398}"/>
              </a:ext>
            </a:extLst>
          </p:cNvPr>
          <p:cNvSpPr>
            <a:spLocks noGrp="1"/>
          </p:cNvSpPr>
          <p:nvPr>
            <p:ph type="sldNum" sz="quarter" idx="12"/>
          </p:nvPr>
        </p:nvSpPr>
        <p:spPr/>
        <p:txBody>
          <a:bodyPr/>
          <a:lstStyle/>
          <a:p>
            <a:fld id="{FC3493E8-3E2E-0345-BB66-2E521F06C660}" type="slidenum">
              <a:rPr kumimoji="1" lang="zh-CN" altLang="en-US" smtClean="0"/>
              <a:t>‹#›</a:t>
            </a:fld>
            <a:endParaRPr kumimoji="1" lang="zh-CN" altLang="en-US"/>
          </a:p>
        </p:txBody>
      </p:sp>
    </p:spTree>
    <p:extLst>
      <p:ext uri="{BB962C8B-B14F-4D97-AF65-F5344CB8AC3E}">
        <p14:creationId xmlns:p14="http://schemas.microsoft.com/office/powerpoint/2010/main" val="1735920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6627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21"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9" name="日期占位符 8">
            <a:extLst>
              <a:ext uri="{FF2B5EF4-FFF2-40B4-BE49-F238E27FC236}">
                <a16:creationId xmlns:a16="http://schemas.microsoft.com/office/drawing/2014/main" id="{F472A17D-2EAB-429E-A681-68657B4D66C2}"/>
              </a:ext>
            </a:extLst>
          </p:cNvPr>
          <p:cNvSpPr>
            <a:spLocks noGrp="1"/>
          </p:cNvSpPr>
          <p:nvPr>
            <p:ph type="dt" sz="half" idx="10"/>
          </p:nvPr>
        </p:nvSpPr>
        <p:spPr/>
        <p:txBody>
          <a:bodyPr/>
          <a:lstStyle/>
          <a:p>
            <a:fld id="{3868E2BD-14D4-7842-8216-4A4D76C414D6}" type="datetimeFigureOut">
              <a:rPr kumimoji="1" lang="zh-CN" altLang="en-US" smtClean="0"/>
              <a:t>2022-10-16</a:t>
            </a:fld>
            <a:endParaRPr kumimoji="1" lang="zh-CN" altLang="en-US"/>
          </a:p>
        </p:txBody>
      </p:sp>
      <p:sp>
        <p:nvSpPr>
          <p:cNvPr id="10" name="页脚占位符 9">
            <a:extLst>
              <a:ext uri="{FF2B5EF4-FFF2-40B4-BE49-F238E27FC236}">
                <a16:creationId xmlns:a16="http://schemas.microsoft.com/office/drawing/2014/main" id="{8F884F60-3ADA-4598-B9B4-C62BB9166D81}"/>
              </a:ext>
            </a:extLst>
          </p:cNvPr>
          <p:cNvSpPr>
            <a:spLocks noGrp="1"/>
          </p:cNvSpPr>
          <p:nvPr>
            <p:ph type="ftr" sz="quarter" idx="11"/>
          </p:nvPr>
        </p:nvSpPr>
        <p:spPr/>
        <p:txBody>
          <a:bodyPr/>
          <a:lstStyle/>
          <a:p>
            <a:endParaRPr kumimoji="1" lang="zh-CN" altLang="en-US"/>
          </a:p>
        </p:txBody>
      </p:sp>
      <p:sp>
        <p:nvSpPr>
          <p:cNvPr id="11" name="灯片编号占位符 10">
            <a:extLst>
              <a:ext uri="{FF2B5EF4-FFF2-40B4-BE49-F238E27FC236}">
                <a16:creationId xmlns:a16="http://schemas.microsoft.com/office/drawing/2014/main" id="{FA35641E-2990-4BBD-84A5-90931489AB6B}"/>
              </a:ext>
            </a:extLst>
          </p:cNvPr>
          <p:cNvSpPr>
            <a:spLocks noGrp="1"/>
          </p:cNvSpPr>
          <p:nvPr>
            <p:ph type="sldNum" sz="quarter" idx="12"/>
          </p:nvPr>
        </p:nvSpPr>
        <p:spPr/>
        <p:txBody>
          <a:bodyPr/>
          <a:lstStyle/>
          <a:p>
            <a:fld id="{FC3493E8-3E2E-0345-BB66-2E521F06C660}" type="slidenum">
              <a:rPr kumimoji="1" lang="zh-CN" altLang="en-US" smtClean="0"/>
              <a:t>‹#›</a:t>
            </a:fld>
            <a:endParaRPr kumimoji="1" lang="zh-CN" altLang="en-US"/>
          </a:p>
        </p:txBody>
      </p:sp>
    </p:spTree>
    <p:extLst>
      <p:ext uri="{BB962C8B-B14F-4D97-AF65-F5344CB8AC3E}">
        <p14:creationId xmlns:p14="http://schemas.microsoft.com/office/powerpoint/2010/main" val="1220906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4" y="4982497"/>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27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0" y="0"/>
            <a:ext cx="12191985" cy="4915076"/>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extLst>
      <p:ext uri="{BB962C8B-B14F-4D97-AF65-F5344CB8AC3E}">
        <p14:creationId xmlns:p14="http://schemas.microsoft.com/office/powerpoint/2010/main" val="227127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22412" y="286604"/>
            <a:ext cx="10058400" cy="707530"/>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122412" y="1207008"/>
            <a:ext cx="10058400" cy="4662086"/>
          </a:xfrm>
          <a:prstGeom prst="rect">
            <a:avLst/>
          </a:prstGeom>
        </p:spPr>
        <p:txBody>
          <a:bodyPr vert="horz" lIns="0" tIns="45720" rIns="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cxnSp>
        <p:nvCxnSpPr>
          <p:cNvPr id="10" name="Straight Connector 9"/>
          <p:cNvCxnSpPr/>
          <p:nvPr/>
        </p:nvCxnSpPr>
        <p:spPr>
          <a:xfrm>
            <a:off x="1030972" y="994133"/>
            <a:ext cx="10241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a16="http://schemas.microsoft.com/office/drawing/2014/main" id="{270EB44C-90FF-4241-9A39-16EE0AAAE632}"/>
              </a:ext>
            </a:extLst>
          </p:cNvPr>
          <p:cNvSpPr>
            <a:spLocks noGrp="1"/>
          </p:cNvSpPr>
          <p:nvPr>
            <p:ph type="dt" sz="half" idx="2"/>
          </p:nvPr>
        </p:nvSpPr>
        <p:spPr>
          <a:xfrm>
            <a:off x="1122412" y="6370885"/>
            <a:ext cx="2160000" cy="365127"/>
          </a:xfrm>
          <a:prstGeom prst="rect">
            <a:avLst/>
          </a:prstGeom>
        </p:spPr>
        <p:txBody>
          <a:bodyPr vert="horz" lIns="91440" tIns="45720" rIns="91440" bIns="45720" rtlCol="0" anchor="ctr"/>
          <a:lstStyle>
            <a:lvl1pPr algn="l">
              <a:defRPr sz="1400" baseline="0">
                <a:solidFill>
                  <a:schemeClr val="tx1">
                    <a:tint val="75000"/>
                  </a:schemeClr>
                </a:solidFill>
              </a:defRPr>
            </a:lvl1pPr>
          </a:lstStyle>
          <a:p>
            <a:fld id="{3868E2BD-14D4-7842-8216-4A4D76C414D6}" type="datetimeFigureOut">
              <a:rPr kumimoji="1" lang="zh-CN" altLang="en-US" smtClean="0"/>
              <a:t>2022-10-16</a:t>
            </a:fld>
            <a:endParaRPr kumimoji="1" lang="zh-CN" altLang="en-US"/>
          </a:p>
        </p:txBody>
      </p:sp>
      <p:sp>
        <p:nvSpPr>
          <p:cNvPr id="9" name="页脚占位符 8">
            <a:extLst>
              <a:ext uri="{FF2B5EF4-FFF2-40B4-BE49-F238E27FC236}">
                <a16:creationId xmlns:a16="http://schemas.microsoft.com/office/drawing/2014/main" id="{CC80AB93-11CA-49F0-A011-54B2D993D9F1}"/>
              </a:ext>
            </a:extLst>
          </p:cNvPr>
          <p:cNvSpPr>
            <a:spLocks noGrp="1"/>
          </p:cNvSpPr>
          <p:nvPr>
            <p:ph type="ftr" sz="quarter" idx="3"/>
          </p:nvPr>
        </p:nvSpPr>
        <p:spPr>
          <a:xfrm>
            <a:off x="3456000" y="6356348"/>
            <a:ext cx="5280000" cy="365125"/>
          </a:xfrm>
          <a:prstGeom prst="rect">
            <a:avLst/>
          </a:prstGeom>
        </p:spPr>
        <p:txBody>
          <a:bodyPr vert="horz" lIns="91440" tIns="45720" rIns="91440" bIns="45720" rtlCol="0" anchor="ctr"/>
          <a:lstStyle>
            <a:lvl1pPr algn="ctr">
              <a:defRPr sz="1400" baseline="0">
                <a:solidFill>
                  <a:schemeClr val="tx1">
                    <a:tint val="75000"/>
                  </a:schemeClr>
                </a:solidFill>
              </a:defRPr>
            </a:lvl1pPr>
          </a:lstStyle>
          <a:p>
            <a:endParaRPr kumimoji="1" lang="zh-CN" altLang="en-US"/>
          </a:p>
        </p:txBody>
      </p:sp>
      <p:sp>
        <p:nvSpPr>
          <p:cNvPr id="11" name="灯片编号占位符 10">
            <a:extLst>
              <a:ext uri="{FF2B5EF4-FFF2-40B4-BE49-F238E27FC236}">
                <a16:creationId xmlns:a16="http://schemas.microsoft.com/office/drawing/2014/main" id="{9CB74452-DE6A-4AFE-87E1-63814F26A99B}"/>
              </a:ext>
            </a:extLst>
          </p:cNvPr>
          <p:cNvSpPr>
            <a:spLocks noGrp="1"/>
          </p:cNvSpPr>
          <p:nvPr>
            <p:ph type="sldNum" sz="quarter" idx="4"/>
          </p:nvPr>
        </p:nvSpPr>
        <p:spPr>
          <a:xfrm>
            <a:off x="9020812" y="6356346"/>
            <a:ext cx="2160000" cy="365127"/>
          </a:xfrm>
          <a:prstGeom prst="rect">
            <a:avLst/>
          </a:prstGeom>
        </p:spPr>
        <p:txBody>
          <a:bodyPr vert="horz" lIns="91440" tIns="45720" rIns="91440" bIns="45720" rtlCol="0" anchor="ctr"/>
          <a:lstStyle>
            <a:lvl1pPr algn="r">
              <a:defRPr sz="1400">
                <a:solidFill>
                  <a:schemeClr val="tx1">
                    <a:tint val="75000"/>
                  </a:schemeClr>
                </a:solidFill>
              </a:defRPr>
            </a:lvl1pPr>
          </a:lstStyle>
          <a:p>
            <a:fld id="{FC3493E8-3E2E-0345-BB66-2E521F06C660}" type="slidenum">
              <a:rPr kumimoji="1" lang="zh-CN" altLang="en-US" smtClean="0"/>
              <a:t>‹#›</a:t>
            </a:fld>
            <a:endParaRPr kumimoji="1" lang="zh-CN" altLang="en-US"/>
          </a:p>
        </p:txBody>
      </p:sp>
    </p:spTree>
    <p:extLst>
      <p:ext uri="{BB962C8B-B14F-4D97-AF65-F5344CB8AC3E}">
        <p14:creationId xmlns:p14="http://schemas.microsoft.com/office/powerpoint/2010/main" val="68045548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100000"/>
        </a:lnSpc>
        <a:spcBef>
          <a:spcPct val="0"/>
        </a:spcBef>
        <a:buNone/>
        <a:defRPr sz="2800" kern="1200" spc="-38" baseline="0">
          <a:solidFill>
            <a:schemeClr val="tx1">
              <a:lumMod val="75000"/>
              <a:lumOff val="25000"/>
            </a:schemeClr>
          </a:solidFill>
          <a:latin typeface="+mj-lt"/>
          <a:ea typeface="+mj-ea"/>
          <a:cs typeface="+mj-cs"/>
        </a:defRPr>
      </a:lvl1pPr>
    </p:titleStyle>
    <p:bodyStyle>
      <a:lvl1pPr marL="91440" indent="-68580" algn="l" defTabSz="685800" rtl="0" eaLnBrk="1" latinLnBrk="0" hangingPunct="1">
        <a:lnSpc>
          <a:spcPct val="100000"/>
        </a:lnSpc>
        <a:spcBef>
          <a:spcPts val="900"/>
        </a:spcBef>
        <a:spcAft>
          <a:spcPts val="15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100000"/>
        </a:lnSpc>
        <a:spcBef>
          <a:spcPts val="150"/>
        </a:spcBef>
        <a:spcAft>
          <a:spcPts val="3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100000"/>
        </a:lnSpc>
        <a:spcBef>
          <a:spcPts val="150"/>
        </a:spcBef>
        <a:spcAft>
          <a:spcPts val="300"/>
        </a:spcAft>
        <a:buClr>
          <a:schemeClr val="accent1"/>
        </a:buClr>
        <a:buFont typeface="Calibri" pitchFamily="34" charset="0"/>
        <a:buChar char="◦"/>
        <a:defRPr sz="12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10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10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F0C82-2E57-3A0B-C266-F6E6A23E63CA}"/>
              </a:ext>
            </a:extLst>
          </p:cNvPr>
          <p:cNvSpPr>
            <a:spLocks noGrp="1"/>
          </p:cNvSpPr>
          <p:nvPr>
            <p:ph type="ctrTitle"/>
          </p:nvPr>
        </p:nvSpPr>
        <p:spPr/>
        <p:txBody>
          <a:bodyPr>
            <a:normAutofit/>
          </a:bodyPr>
          <a:lstStyle/>
          <a:p>
            <a:r>
              <a:rPr kumimoji="1" lang="en-US" altLang="zh-CN" sz="4000" dirty="0"/>
              <a:t>Capital requirements, market power, and risk-taking in banking</a:t>
            </a:r>
            <a:br>
              <a:rPr kumimoji="1" lang="en-US" altLang="zh-CN" sz="4000" dirty="0"/>
            </a:br>
            <a:br>
              <a:rPr kumimoji="1" lang="en-US" altLang="zh-CN" sz="4000" dirty="0"/>
            </a:br>
            <a:r>
              <a:rPr kumimoji="1" lang="en-US" altLang="zh-CN" sz="4000" dirty="0"/>
              <a:t>by</a:t>
            </a:r>
            <a:r>
              <a:rPr kumimoji="1" lang="zh-CN" altLang="en-US" sz="4000" dirty="0"/>
              <a:t> </a:t>
            </a:r>
            <a:r>
              <a:rPr kumimoji="1" lang="en-US" altLang="zh-CN" sz="4000" dirty="0"/>
              <a:t>Rafael </a:t>
            </a:r>
            <a:r>
              <a:rPr kumimoji="1" lang="en-US" altLang="zh-CN" sz="4000" dirty="0" err="1"/>
              <a:t>Repullo</a:t>
            </a:r>
            <a:endParaRPr kumimoji="1" lang="zh-CN" altLang="en-US" sz="4000" dirty="0"/>
          </a:p>
        </p:txBody>
      </p:sp>
      <p:sp>
        <p:nvSpPr>
          <p:cNvPr id="3" name="副标题 2">
            <a:extLst>
              <a:ext uri="{FF2B5EF4-FFF2-40B4-BE49-F238E27FC236}">
                <a16:creationId xmlns:a16="http://schemas.microsoft.com/office/drawing/2014/main" id="{0C106480-78E6-90C0-5D7E-4119C344A9F6}"/>
              </a:ext>
            </a:extLst>
          </p:cNvPr>
          <p:cNvSpPr>
            <a:spLocks noGrp="1"/>
          </p:cNvSpPr>
          <p:nvPr>
            <p:ph type="subTitle" idx="1"/>
          </p:nvPr>
        </p:nvSpPr>
        <p:spPr/>
        <p:txBody>
          <a:bodyPr/>
          <a:lstStyle/>
          <a:p>
            <a:r>
              <a:rPr kumimoji="1" lang="zh-CN" altLang="en-US" dirty="0"/>
              <a:t>报告人：马兆星</a:t>
            </a:r>
            <a:endParaRPr kumimoji="1" lang="en-US" altLang="zh-CN" dirty="0"/>
          </a:p>
          <a:p>
            <a:r>
              <a:rPr kumimoji="1" lang="en-US" altLang="zh-CN" dirty="0"/>
              <a:t>2022.10.16</a:t>
            </a:r>
            <a:endParaRPr kumimoji="1" lang="zh-CN" altLang="en-US" dirty="0"/>
          </a:p>
        </p:txBody>
      </p:sp>
    </p:spTree>
    <p:extLst>
      <p:ext uri="{BB962C8B-B14F-4D97-AF65-F5344CB8AC3E}">
        <p14:creationId xmlns:p14="http://schemas.microsoft.com/office/powerpoint/2010/main" val="401322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984DFCB-69A4-FC8F-0B08-1353B7AFEDD3}"/>
                  </a:ext>
                </a:extLst>
              </p:cNvPr>
              <p:cNvSpPr>
                <a:spLocks noGrp="1"/>
              </p:cNvSpPr>
              <p:nvPr>
                <p:ph idx="1"/>
              </p:nvPr>
            </p:nvSpPr>
            <p:spPr/>
            <p:txBody>
              <a:bodyPr>
                <a:normAutofit fontScale="92500" lnSpcReduction="20000"/>
              </a:bodyPr>
              <a:lstStyle/>
              <a:p>
                <a:r>
                  <a:rPr kumimoji="1" lang="zh-CN" altLang="en-US" dirty="0"/>
                  <a:t>代回最优解问题得到</a:t>
                </a:r>
                <a:br>
                  <a:rPr kumimoji="1" lang="en-US" altLang="zh-CN" dirty="0"/>
                </a:br>
                <a14:m>
                  <m:oMath xmlns:m="http://schemas.openxmlformats.org/officeDocument/2006/math">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𝑘</m:t>
                        </m:r>
                      </m:num>
                      <m:den>
                        <m:r>
                          <a:rPr kumimoji="1" lang="en-US" altLang="zh-CN" b="0" i="1" smtClean="0">
                            <a:latin typeface="Cambria Math" panose="02040503050406030204" pitchFamily="18" charset="0"/>
                            <a:ea typeface="Cambria Math" panose="02040503050406030204" pitchFamily="18" charset="0"/>
                          </a:rPr>
                          <m:t>𝜇</m:t>
                        </m:r>
                      </m:den>
                    </m:f>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𝜋</m:t>
                        </m:r>
                      </m:num>
                      <m:den>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𝜌</m:t>
                        </m:r>
                      </m:den>
                    </m:f>
                    <m:d>
                      <m:dPr>
                        <m:begChr m:val="["/>
                        <m:endChr m:val="]"/>
                        <m:ctrlPr>
                          <a:rPr kumimoji="1" lang="en-US" altLang="zh-CN" b="0" i="1" smtClean="0">
                            <a:latin typeface="Cambria Math" panose="02040503050406030204" pitchFamily="18" charset="0"/>
                            <a:ea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𝛾</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𝛾</m:t>
                                </m:r>
                              </m:e>
                            </m:d>
                            <m:r>
                              <a:rPr kumimoji="1" lang="en-US" altLang="zh-CN" b="0" i="1" smtClean="0">
                                <a:latin typeface="Cambria Math" panose="02040503050406030204" pitchFamily="18" charset="0"/>
                                <a:ea typeface="Cambria Math" panose="02040503050406030204" pitchFamily="18" charset="0"/>
                              </a:rPr>
                              <m:t>𝑘</m:t>
                            </m:r>
                          </m:num>
                          <m:den>
                            <m:r>
                              <a:rPr kumimoji="1" lang="en-US" altLang="zh-CN" b="0" i="1" smtClean="0">
                                <a:latin typeface="Cambria Math" panose="02040503050406030204" pitchFamily="18" charset="0"/>
                                <a:ea typeface="Cambria Math" panose="02040503050406030204" pitchFamily="18" charset="0"/>
                              </a:rPr>
                              <m:t>𝜇</m:t>
                            </m:r>
                          </m:den>
                        </m:f>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𝑛</m:t>
                                </m:r>
                              </m:den>
                            </m:f>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𝑟</m:t>
                                </m:r>
                              </m:num>
                              <m:den>
                                <m:r>
                                  <a:rPr kumimoji="1" lang="en-US" altLang="zh-CN" b="0" i="1" smtClean="0">
                                    <a:latin typeface="Cambria Math" panose="02040503050406030204" pitchFamily="18" charset="0"/>
                                    <a:ea typeface="Cambria Math" panose="02040503050406030204" pitchFamily="18" charset="0"/>
                                  </a:rPr>
                                  <m:t>𝜇</m:t>
                                </m:r>
                              </m:den>
                            </m:f>
                          </m:e>
                        </m:d>
                      </m:e>
                    </m:d>
                    <m:r>
                      <a:rPr kumimoji="1" lang="en-US" altLang="zh-CN" b="0" i="1" smtClean="0">
                        <a:latin typeface="Cambria Math" panose="02040503050406030204" pitchFamily="18" charset="0"/>
                        <a:ea typeface="Cambria Math" panose="02040503050406030204" pitchFamily="18" charset="0"/>
                      </a:rPr>
                      <m:t>=0</m:t>
                    </m:r>
                  </m:oMath>
                </a14:m>
                <a:br>
                  <a:rPr kumimoji="1" lang="en-US" altLang="zh-CN" b="0" dirty="0">
                    <a:ea typeface="Cambria Math" panose="02040503050406030204" pitchFamily="18" charset="0"/>
                  </a:rPr>
                </a:br>
                <a:br>
                  <a:rPr kumimoji="1" lang="en-US" altLang="zh-CN" b="0" dirty="0">
                    <a:ea typeface="Cambria Math" panose="02040503050406030204" pitchFamily="18" charset="0"/>
                  </a:rPr>
                </a:br>
                <a:r>
                  <a:rPr kumimoji="1" lang="zh-CN" altLang="en-US" dirty="0"/>
                  <a:t>设定</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𝑟</m:t>
                    </m:r>
                  </m:oMath>
                </a14:m>
                <a:r>
                  <a:rPr kumimoji="1" lang="zh-CN" altLang="en-US" dirty="0"/>
                  <a:t>，得到均衡利率</a:t>
                </a:r>
                <a:br>
                  <a:rPr kumimoji="1" lang="en-US" altLang="zh-CN" dirty="0"/>
                </a:b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b="0" i="1" smtClean="0">
                            <a:latin typeface="Cambria Math" panose="02040503050406030204" pitchFamily="18" charset="0"/>
                          </a:rPr>
                          <m:t>𝐺</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𝑘</m:t>
                        </m:r>
                      </m:e>
                    </m:d>
                    <m:r>
                      <a:rPr kumimoji="1" lang="en-US" altLang="zh-CN" i="1">
                        <a:latin typeface="Cambria Math" panose="02040503050406030204" pitchFamily="18" charset="0"/>
                      </a:rPr>
                      <m:t>=</m:t>
                    </m:r>
                    <m:r>
                      <a:rPr kumimoji="1" lang="en-US" altLang="zh-CN" i="1" smtClean="0">
                        <a:latin typeface="Cambria Math" panose="02040503050406030204" pitchFamily="18" charset="0"/>
                        <a:ea typeface="Cambria Math" panose="02040503050406030204" pitchFamily="18" charset="0"/>
                      </a:rPr>
                      <m:t>𝛾</m:t>
                    </m:r>
                    <m:r>
                      <a:rPr kumimoji="1" lang="en-US" altLang="zh-CN" i="1">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𝜇</m:t>
                        </m:r>
                      </m:num>
                      <m:den>
                        <m:r>
                          <a:rPr kumimoji="1" lang="en-US" altLang="zh-CN" i="1">
                            <a:latin typeface="Cambria Math" panose="02040503050406030204" pitchFamily="18" charset="0"/>
                            <a:ea typeface="Cambria Math" panose="02040503050406030204" pitchFamily="18" charset="0"/>
                          </a:rPr>
                          <m:t>𝑛</m:t>
                        </m:r>
                      </m:den>
                    </m:f>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𝛿</m:t>
                        </m:r>
                      </m:e>
                      <m:sub>
                        <m:r>
                          <a:rPr kumimoji="1" lang="en-US" altLang="zh-CN" b="0" i="1" smtClean="0">
                            <a:latin typeface="Cambria Math" panose="02040503050406030204" pitchFamily="18" charset="0"/>
                            <a:ea typeface="Cambria Math" panose="02040503050406030204" pitchFamily="18" charset="0"/>
                          </a:rPr>
                          <m:t>𝐺</m:t>
                        </m:r>
                      </m:sub>
                    </m:sSub>
                    <m:r>
                      <a:rPr kumimoji="1" lang="en-US" altLang="zh-CN" i="1">
                        <a:latin typeface="Cambria Math" panose="02040503050406030204" pitchFamily="18" charset="0"/>
                        <a:ea typeface="Cambria Math" panose="02040503050406030204" pitchFamily="18" charset="0"/>
                      </a:rPr>
                      <m:t>𝑘</m:t>
                    </m:r>
                  </m:oMath>
                </a14:m>
                <a:br>
                  <a:rPr kumimoji="1" lang="en-US" altLang="zh-CN" dirty="0"/>
                </a:br>
                <a:r>
                  <a:rPr kumimoji="1" lang="zh-CN" altLang="en-US" dirty="0"/>
                  <a:t>其中，</a:t>
                </a:r>
                <a:br>
                  <a:rPr kumimoji="1" lang="en-US" altLang="zh-CN" dirty="0"/>
                </a:b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𝛿</m:t>
                        </m:r>
                      </m:e>
                      <m:sub>
                        <m:r>
                          <a:rPr kumimoji="1" lang="en-US" altLang="zh-CN" i="1">
                            <a:latin typeface="Cambria Math" panose="02040503050406030204" pitchFamily="18" charset="0"/>
                            <a:ea typeface="Cambria Math" panose="02040503050406030204" pitchFamily="18" charset="0"/>
                          </a:rPr>
                          <m:t>𝐺</m:t>
                        </m:r>
                      </m:sub>
                    </m:sSub>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𝜌</m:t>
                        </m:r>
                      </m:num>
                      <m:den>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𝜋</m:t>
                        </m:r>
                      </m:den>
                    </m:f>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𝛾</m:t>
                        </m:r>
                      </m:e>
                    </m:d>
                  </m:oMath>
                </a14:m>
                <a:br>
                  <a:rPr kumimoji="1" lang="en-US" altLang="zh-CN" dirty="0"/>
                </a:br>
                <a:br>
                  <a:rPr kumimoji="1" lang="en-US" altLang="zh-CN" dirty="0"/>
                </a:br>
                <a:r>
                  <a:rPr kumimoji="1" lang="zh-CN" altLang="en-US" dirty="0"/>
                  <a:t>又</a:t>
                </a:r>
                <a14:m>
                  <m:oMath xmlns:m="http://schemas.openxmlformats.org/officeDocument/2006/math">
                    <m:r>
                      <a:rPr kumimoji="1" lang="zh-CN" altLang="en-US" i="1" smtClean="0">
                        <a:latin typeface="Cambria Math" panose="02040503050406030204" pitchFamily="18" charset="0"/>
                      </a:rPr>
                      <m:t>𝛾</m:t>
                    </m:r>
                    <m:r>
                      <a:rPr kumimoji="1" lang="en-US" altLang="zh-CN" b="0" i="1" smtClean="0">
                        <a:latin typeface="Cambria Math" panose="02040503050406030204" pitchFamily="18" charset="0"/>
                      </a:rPr>
                      <m:t>&gt;</m:t>
                    </m:r>
                    <m:r>
                      <a:rPr kumimoji="1" lang="en-US" altLang="zh-CN" b="0" i="1" smtClean="0">
                        <a:latin typeface="Cambria Math" panose="02040503050406030204" pitchFamily="18" charset="0"/>
                        <a:ea typeface="Cambria Math" panose="02040503050406030204" pitchFamily="18" charset="0"/>
                      </a:rPr>
                      <m:t>𝛼</m:t>
                    </m:r>
                    <m:r>
                      <a:rPr kumimoji="1" lang="en-US" altLang="zh-CN" b="0" i="1" smtClean="0">
                        <a:latin typeface="Cambria Math" panose="02040503050406030204" pitchFamily="18" charset="0"/>
                        <a:ea typeface="Cambria Math" panose="02040503050406030204" pitchFamily="18" charset="0"/>
                      </a:rPr>
                      <m:t>&gt;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𝜋</m:t>
                        </m:r>
                      </m:e>
                    </m:d>
                    <m:r>
                      <a:rPr kumimoji="1" lang="en-US" altLang="zh-CN" b="0" i="1" smtClean="0">
                        <a:latin typeface="Cambria Math" panose="02040503050406030204" pitchFamily="18" charset="0"/>
                        <a:ea typeface="Cambria Math" panose="02040503050406030204" pitchFamily="18" charset="0"/>
                      </a:rPr>
                      <m:t>𝛾</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𝜋𝛽</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r>
                      <a:rPr kumimoji="1" lang="en-US" altLang="zh-CN" b="0" i="1" smtClean="0">
                        <a:latin typeface="Cambria Math" panose="02040503050406030204" pitchFamily="18" charset="0"/>
                        <a:ea typeface="Cambria Math" panose="02040503050406030204" pitchFamily="18" charset="0"/>
                      </a:rPr>
                      <m:t>&gt;</m:t>
                    </m:r>
                    <m:r>
                      <a:rPr kumimoji="1" lang="en-US" altLang="zh-CN" b="0" i="1" smtClean="0">
                        <a:latin typeface="Cambria Math" panose="02040503050406030204" pitchFamily="18" charset="0"/>
                        <a:ea typeface="Cambria Math" panose="02040503050406030204" pitchFamily="18" charset="0"/>
                      </a:rPr>
                      <m:t>𝛼</m:t>
                    </m:r>
                  </m:oMath>
                </a14:m>
                <a:r>
                  <a:rPr kumimoji="1" lang="zh-CN" altLang="en-US" dirty="0"/>
                  <a:t>，得到</a:t>
                </a:r>
                <a:br>
                  <a:rPr kumimoji="1" lang="en-US" altLang="zh-CN" dirty="0"/>
                </a:br>
                <a14:m>
                  <m:oMath xmlns:m="http://schemas.openxmlformats.org/officeDocument/2006/math">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𝜋</m:t>
                        </m:r>
                      </m:e>
                    </m:d>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𝛿</m:t>
                        </m:r>
                      </m:e>
                      <m:sub>
                        <m:r>
                          <a:rPr kumimoji="1" lang="en-US" altLang="zh-CN" b="0" i="1" smtClean="0">
                            <a:latin typeface="Cambria Math" panose="02040503050406030204" pitchFamily="18" charset="0"/>
                            <a:ea typeface="Cambria Math" panose="02040503050406030204" pitchFamily="18" charset="0"/>
                          </a:rPr>
                          <m:t>𝐺</m:t>
                        </m:r>
                      </m:sub>
                    </m:sSub>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𝜌</m:t>
                        </m:r>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𝜋</m:t>
                        </m:r>
                      </m:e>
                    </m:d>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𝛾</m:t>
                        </m:r>
                      </m:e>
                    </m:d>
                    <m:r>
                      <a:rPr kumimoji="1" lang="en-US" altLang="zh-CN" b="0" i="1" smtClean="0">
                        <a:latin typeface="Cambria Math" panose="02040503050406030204" pitchFamily="18" charset="0"/>
                        <a:ea typeface="Cambria Math" panose="02040503050406030204" pitchFamily="18" charset="0"/>
                      </a:rPr>
                      <m:t>&gt;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𝛼</m:t>
                        </m:r>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𝜋</m:t>
                        </m:r>
                      </m:e>
                    </m:d>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𝛾</m:t>
                        </m:r>
                      </m:e>
                    </m:d>
                  </m:oMath>
                </a14:m>
                <a:br>
                  <a:rPr kumimoji="1" lang="en-US" altLang="zh-CN" b="0" dirty="0">
                    <a:ea typeface="Cambria Math" panose="02040503050406030204" pitchFamily="18" charset="0"/>
                  </a:rPr>
                </a:br>
                <a:r>
                  <a:rPr kumimoji="1" lang="zh-CN" altLang="en-US" b="0" dirty="0">
                    <a:ea typeface="Cambria Math" panose="02040503050406030204" pitchFamily="18" charset="0"/>
                  </a:rPr>
                  <a:t>                                                                    </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&gt;</m:t>
                    </m:r>
                    <m:r>
                      <a:rPr kumimoji="1" lang="en-US" altLang="zh-CN" b="0" i="1" smtClean="0">
                        <a:latin typeface="Cambria Math" panose="02040503050406030204" pitchFamily="18" charset="0"/>
                        <a:ea typeface="Cambria Math" panose="02040503050406030204" pitchFamily="18" charset="0"/>
                      </a:rPr>
                      <m:t>𝜋</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𝛽</m:t>
                        </m:r>
                      </m:e>
                    </m:d>
                    <m:r>
                      <a:rPr kumimoji="1" lang="en-US" altLang="zh-CN" b="0" i="1" smtClean="0">
                        <a:latin typeface="Cambria Math" panose="02040503050406030204" pitchFamily="18" charset="0"/>
                        <a:ea typeface="Cambria Math" panose="02040503050406030204" pitchFamily="18" charset="0"/>
                      </a:rPr>
                      <m:t>≥0</m:t>
                    </m:r>
                  </m:oMath>
                </a14:m>
                <a:br>
                  <a:rPr kumimoji="1" lang="en-US" altLang="zh-CN" dirty="0"/>
                </a:br>
                <a:br>
                  <a:rPr kumimoji="1" lang="en-US" altLang="zh-CN" dirty="0"/>
                </a:br>
                <a:r>
                  <a:rPr kumimoji="1" lang="zh-CN" altLang="en-US" dirty="0"/>
                  <a:t>均衡存款利率关于资本要求</a:t>
                </a:r>
                <a:r>
                  <a:rPr kumimoji="1" lang="en-US" altLang="zh-CN" dirty="0"/>
                  <a:t>k</a:t>
                </a:r>
                <a:r>
                  <a:rPr kumimoji="1" lang="zh-CN" altLang="en-US" dirty="0"/>
                  <a:t>递减</a:t>
                </a:r>
                <a:endParaRPr kumimoji="1" lang="en-US" altLang="zh-CN" dirty="0"/>
              </a:p>
              <a:p>
                <a:pPr lvl="1"/>
                <a:endParaRPr kumimoji="1" lang="en-US" altLang="zh-CN" dirty="0"/>
              </a:p>
              <a:p>
                <a:pPr marL="505440" lvl="1" indent="0">
                  <a:buNone/>
                </a:pPr>
                <a:endParaRPr kumimoji="1" lang="en-US" altLang="zh-CN" dirty="0"/>
              </a:p>
            </p:txBody>
          </p:sp>
        </mc:Choice>
        <mc:Fallback xmlns="">
          <p:sp>
            <p:nvSpPr>
              <p:cNvPr id="2" name="内容占位符 1">
                <a:extLst>
                  <a:ext uri="{FF2B5EF4-FFF2-40B4-BE49-F238E27FC236}">
                    <a16:creationId xmlns:a16="http://schemas.microsoft.com/office/drawing/2014/main" id="{8984DFCB-69A4-FC8F-0B08-1353B7AFEDD3}"/>
                  </a:ext>
                </a:extLst>
              </p:cNvPr>
              <p:cNvSpPr>
                <a:spLocks noGrp="1" noRot="1" noChangeAspect="1" noMove="1" noResize="1" noEditPoints="1" noAdjustHandles="1" noChangeArrowheads="1" noChangeShapeType="1" noTextEdit="1"/>
              </p:cNvSpPr>
              <p:nvPr>
                <p:ph idx="1"/>
              </p:nvPr>
            </p:nvSpPr>
            <p:spPr>
              <a:blipFill>
                <a:blip r:embed="rId2"/>
                <a:stretch>
                  <a:fillRect l="-1135" t="-298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3DFB4D8-828E-308F-D178-D1934C2D17FF}"/>
              </a:ext>
            </a:extLst>
          </p:cNvPr>
          <p:cNvSpPr>
            <a:spLocks noGrp="1"/>
          </p:cNvSpPr>
          <p:nvPr>
            <p:ph type="title"/>
          </p:nvPr>
        </p:nvSpPr>
        <p:spPr/>
        <p:txBody>
          <a:bodyPr/>
          <a:lstStyle/>
          <a:p>
            <a:r>
              <a:rPr kumimoji="1" lang="zh-CN" altLang="en-US" dirty="0"/>
              <a:t>模型平衡：仅投资赌博资产</a:t>
            </a:r>
          </a:p>
        </p:txBody>
      </p:sp>
    </p:spTree>
    <p:extLst>
      <p:ext uri="{BB962C8B-B14F-4D97-AF65-F5344CB8AC3E}">
        <p14:creationId xmlns:p14="http://schemas.microsoft.com/office/powerpoint/2010/main" val="112564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B3683A4-5683-7900-9348-939163B984E6}"/>
                  </a:ext>
                </a:extLst>
              </p:cNvPr>
              <p:cNvSpPr>
                <a:spLocks noGrp="1"/>
              </p:cNvSpPr>
              <p:nvPr>
                <p:ph idx="1"/>
              </p:nvPr>
            </p:nvSpPr>
            <p:spPr>
              <a:xfrm>
                <a:off x="1122412" y="1207008"/>
                <a:ext cx="10058400" cy="5364388"/>
              </a:xfrm>
            </p:spPr>
            <p:txBody>
              <a:bodyPr>
                <a:normAutofit fontScale="85000" lnSpcReduction="20000"/>
              </a:bodyPr>
              <a:lstStyle/>
              <a:p>
                <a:r>
                  <a:rPr kumimoji="1" lang="zh-CN" altLang="en-US" dirty="0"/>
                  <a:t>将均衡中介利润率定义为资产收益率</a:t>
                </a:r>
                <a14:m>
                  <m:oMath xmlns:m="http://schemas.openxmlformats.org/officeDocument/2006/math">
                    <m:r>
                      <a:rPr kumimoji="1" lang="zh-CN" altLang="en-US" i="1" smtClean="0">
                        <a:latin typeface="Cambria Math" panose="02040503050406030204" pitchFamily="18" charset="0"/>
                      </a:rPr>
                      <m:t>𝛾</m:t>
                    </m:r>
                  </m:oMath>
                </a14:m>
                <a:r>
                  <a:rPr kumimoji="1" lang="zh-CN" altLang="en-US" dirty="0"/>
                  <a:t>和均衡存款利率</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oMath>
                </a14:m>
                <a:r>
                  <a:rPr kumimoji="1" lang="zh-CN" altLang="en-US" dirty="0"/>
                  <a:t>之间的差额</a:t>
                </a:r>
                <a:br>
                  <a:rPr kumimoji="1" lang="en-US" altLang="zh-CN" dirty="0"/>
                </a:br>
                <a14:m>
                  <m:oMath xmlns:m="http://schemas.openxmlformats.org/officeDocument/2006/math">
                    <m:r>
                      <m:rPr>
                        <m:sty m:val="p"/>
                      </m:rPr>
                      <a:rPr kumimoji="1" lang="el-GR" altLang="zh-CN" b="0" i="1" smtClean="0">
                        <a:latin typeface="Cambria Math" panose="02040503050406030204" pitchFamily="18" charset="0"/>
                        <a:ea typeface="Cambria Math" panose="02040503050406030204" pitchFamily="18" charset="0"/>
                      </a:rPr>
                      <m:t>γ</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𝐺</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𝑘</m:t>
                        </m:r>
                      </m:e>
                    </m:d>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𝜇</m:t>
                        </m:r>
                      </m:num>
                      <m:den>
                        <m:r>
                          <a:rPr kumimoji="1" lang="en-US" altLang="zh-CN" b="0" i="1" smtClean="0">
                            <a:latin typeface="Cambria Math" panose="02040503050406030204" pitchFamily="18" charset="0"/>
                            <a:ea typeface="Cambria Math" panose="02040503050406030204" pitchFamily="18" charset="0"/>
                          </a:rPr>
                          <m:t>𝑛</m:t>
                        </m:r>
                      </m:den>
                    </m:f>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𝛿</m:t>
                        </m:r>
                      </m:e>
                      <m:sub>
                        <m:r>
                          <a:rPr kumimoji="1" lang="en-US" altLang="zh-CN" b="0" i="1" smtClean="0">
                            <a:latin typeface="Cambria Math" panose="02040503050406030204" pitchFamily="18" charset="0"/>
                            <a:ea typeface="Cambria Math" panose="02040503050406030204" pitchFamily="18" charset="0"/>
                          </a:rPr>
                          <m:t>𝐺</m:t>
                        </m:r>
                      </m:sub>
                    </m:sSub>
                    <m:r>
                      <a:rPr kumimoji="1" lang="en-US" altLang="zh-CN" b="0" i="1" smtClean="0">
                        <a:latin typeface="Cambria Math" panose="02040503050406030204" pitchFamily="18" charset="0"/>
                        <a:ea typeface="Cambria Math" panose="02040503050406030204" pitchFamily="18" charset="0"/>
                      </a:rPr>
                      <m:t>𝑘</m:t>
                    </m:r>
                  </m:oMath>
                </a14:m>
                <a:br>
                  <a:rPr kumimoji="1" lang="en-US" altLang="zh-CN" b="0" dirty="0">
                    <a:ea typeface="Cambria Math" panose="02040503050406030204" pitchFamily="18" charset="0"/>
                  </a:rPr>
                </a:br>
                <a:br>
                  <a:rPr kumimoji="1" lang="en-US" altLang="zh-CN" b="0" dirty="0">
                    <a:ea typeface="Cambria Math" panose="02040503050406030204" pitchFamily="18" charset="0"/>
                  </a:rPr>
                </a:br>
                <a:r>
                  <a:rPr kumimoji="1" lang="zh-CN" altLang="en-US" dirty="0"/>
                  <a:t>均衡中介利润率关于</a:t>
                </a:r>
                <a14:m>
                  <m:oMath xmlns:m="http://schemas.openxmlformats.org/officeDocument/2006/math">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𝜇</m:t>
                        </m:r>
                      </m:num>
                      <m:den>
                        <m:r>
                          <a:rPr kumimoji="1" lang="en-US" altLang="zh-CN" b="0" i="1" smtClean="0">
                            <a:latin typeface="Cambria Math" panose="02040503050406030204" pitchFamily="18" charset="0"/>
                            <a:ea typeface="Cambria Math" panose="02040503050406030204" pitchFamily="18" charset="0"/>
                          </a:rPr>
                          <m:t>𝑛</m:t>
                        </m:r>
                      </m:den>
                    </m:f>
                  </m:oMath>
                </a14:m>
                <a:r>
                  <a:rPr kumimoji="1" lang="zh-CN" altLang="en-US" dirty="0"/>
                  <a:t>，</a:t>
                </a:r>
                <a:r>
                  <a:rPr kumimoji="1" lang="en-US" altLang="zh-CN" dirty="0">
                    <a:ea typeface="Cambria Math" panose="02040503050406030204" pitchFamily="18" charset="0"/>
                  </a:rPr>
                  <a:t> </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𝛿</m:t>
                        </m:r>
                      </m:e>
                      <m:sub>
                        <m:r>
                          <a:rPr kumimoji="1" lang="en-US" altLang="zh-CN" i="1">
                            <a:latin typeface="Cambria Math" panose="02040503050406030204" pitchFamily="18" charset="0"/>
                            <a:ea typeface="Cambria Math" panose="02040503050406030204" pitchFamily="18" charset="0"/>
                          </a:rPr>
                          <m:t>𝑝</m:t>
                        </m:r>
                      </m:sub>
                    </m:sSub>
                  </m:oMath>
                </a14:m>
                <a:r>
                  <a:rPr kumimoji="1" lang="zh-CN" altLang="en-US" dirty="0"/>
                  <a:t>，</a:t>
                </a:r>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𝑘</m:t>
                    </m:r>
                  </m:oMath>
                </a14:m>
                <a:r>
                  <a:rPr kumimoji="1" lang="zh-CN" altLang="en-US" dirty="0"/>
                  <a:t>递增。当</a:t>
                </a:r>
                <a14:m>
                  <m:oMath xmlns:m="http://schemas.openxmlformats.org/officeDocument/2006/math">
                    <m:r>
                      <a:rPr kumimoji="1" lang="en-US" altLang="zh-CN" i="1">
                        <a:latin typeface="Cambria Math" panose="02040503050406030204" pitchFamily="18" charset="0"/>
                      </a:rPr>
                      <m:t>𝑘</m:t>
                    </m:r>
                    <m:r>
                      <a:rPr kumimoji="1"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0</m:t>
                    </m:r>
                  </m:oMath>
                </a14:m>
                <a:r>
                  <a:rPr kumimoji="1" lang="zh-CN" altLang="en-US" dirty="0"/>
                  <a:t>中介利润率为</a:t>
                </a:r>
                <a14:m>
                  <m:oMath xmlns:m="http://schemas.openxmlformats.org/officeDocument/2006/math">
                    <m:f>
                      <m:fPr>
                        <m:ctrlPr>
                          <a:rPr kumimoji="1" lang="en-US" altLang="zh-CN" i="1">
                            <a:latin typeface="Cambria Math" panose="02040503050406030204" pitchFamily="18" charset="0"/>
                          </a:rPr>
                        </m:ctrlPr>
                      </m:fPr>
                      <m:num>
                        <m:r>
                          <a:rPr kumimoji="1" lang="zh-CN" altLang="en-US" i="1">
                            <a:latin typeface="Cambria Math" panose="02040503050406030204" pitchFamily="18" charset="0"/>
                          </a:rPr>
                          <m:t>𝜇</m:t>
                        </m:r>
                      </m:num>
                      <m:den>
                        <m:r>
                          <a:rPr kumimoji="1" lang="en-US" altLang="zh-CN" i="1">
                            <a:latin typeface="Cambria Math" panose="02040503050406030204" pitchFamily="18" charset="0"/>
                          </a:rPr>
                          <m:t>𝑛</m:t>
                        </m:r>
                      </m:den>
                    </m:f>
                  </m:oMath>
                </a14:m>
                <a:r>
                  <a:rPr kumimoji="1" lang="zh-CN" altLang="en-US" dirty="0"/>
                  <a:t>，当</a:t>
                </a:r>
                <a14:m>
                  <m:oMath xmlns:m="http://schemas.openxmlformats.org/officeDocument/2006/math">
                    <m:r>
                      <a:rPr kumimoji="1" lang="en-US" altLang="zh-CN" i="1">
                        <a:latin typeface="Cambria Math" panose="02040503050406030204" pitchFamily="18" charset="0"/>
                      </a:rPr>
                      <m:t>𝑘</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0</m:t>
                    </m:r>
                  </m:oMath>
                </a14:m>
                <a:br>
                  <a:rPr kumimoji="1" lang="en-US" altLang="zh-CN" dirty="0"/>
                </a:br>
                <a14:m>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𝛾</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𝐺</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𝑘</m:t>
                            </m:r>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𝛾</m:t>
                            </m:r>
                          </m:e>
                        </m:d>
                        <m:r>
                          <a:rPr kumimoji="1" lang="en-US" altLang="zh-CN" b="0" i="1" smtClean="0">
                            <a:latin typeface="Cambria Math" panose="02040503050406030204" pitchFamily="18" charset="0"/>
                            <a:ea typeface="Cambria Math" panose="02040503050406030204" pitchFamily="18" charset="0"/>
                          </a:rPr>
                          <m:t>𝑘</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d>
                      <m:dPr>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𝜇</m:t>
                            </m:r>
                          </m:num>
                          <m:den>
                            <m:r>
                              <a:rPr kumimoji="1" lang="en-US" altLang="zh-CN" b="0" i="1" smtClean="0">
                                <a:latin typeface="Cambria Math" panose="02040503050406030204" pitchFamily="18" charset="0"/>
                                <a:ea typeface="Cambria Math" panose="02040503050406030204" pitchFamily="18" charset="0"/>
                              </a:rPr>
                              <m:t>𝑛</m:t>
                            </m:r>
                          </m:den>
                        </m:f>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num>
                          <m:den>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den>
                        </m:f>
                        <m:r>
                          <a:rPr kumimoji="1" lang="en-US" altLang="zh-CN" b="0" i="1" smtClean="0">
                            <a:latin typeface="Cambria Math" panose="02040503050406030204" pitchFamily="18" charset="0"/>
                            <a:ea typeface="Cambria Math" panose="02040503050406030204" pitchFamily="18" charset="0"/>
                          </a:rPr>
                          <m:t>𝑘</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f>
                      <m:fPr>
                        <m:ctrlPr>
                          <a:rPr kumimoji="1" lang="en-US" altLang="zh-CN" b="0" i="1" smtClean="0">
                            <a:latin typeface="Cambria Math" panose="02040503050406030204" pitchFamily="18" charset="0"/>
                          </a:rPr>
                        </m:ctrlPr>
                      </m:fPr>
                      <m:num>
                        <m:r>
                          <a:rPr kumimoji="1" lang="zh-CN" altLang="en-US" b="0" i="1" smtClean="0">
                            <a:latin typeface="Cambria Math" panose="02040503050406030204" pitchFamily="18" charset="0"/>
                          </a:rPr>
                          <m:t>𝜇</m:t>
                        </m:r>
                      </m:num>
                      <m:den>
                        <m:r>
                          <a:rPr kumimoji="1" lang="en-US" altLang="zh-CN" b="0" i="1" smtClean="0">
                            <a:latin typeface="Cambria Math" panose="02040503050406030204" pitchFamily="18" charset="0"/>
                          </a:rPr>
                          <m:t>𝑛</m:t>
                        </m:r>
                      </m:den>
                    </m:f>
                  </m:oMath>
                </a14:m>
                <a:endParaRPr kumimoji="1" lang="en-US" altLang="zh-CN" dirty="0"/>
              </a:p>
              <a:p>
                <a:r>
                  <a:rPr kumimoji="1" lang="zh-CN" altLang="en-US" dirty="0"/>
                  <a:t>将</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oMath>
                </a14:m>
                <a:r>
                  <a:rPr kumimoji="1" lang="zh-CN" altLang="en-US" dirty="0"/>
                  <a:t>代入目标函数得到银行特许权价值</a:t>
                </a:r>
                <a:br>
                  <a:rPr kumimoji="1" lang="en-US" altLang="zh-CN" dirty="0"/>
                </a:br>
                <a:br>
                  <a:rPr kumimoji="1" lang="en-US" altLang="zh-CN"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𝐺</m:t>
                        </m:r>
                        <m:r>
                          <a:rPr kumimoji="1" lang="zh-CN" altLang="en-US" b="0" i="1" smtClean="0">
                            <a:latin typeface="Cambria Math" panose="02040503050406030204" pitchFamily="18" charset="0"/>
                          </a:rPr>
                          <m:t> </m:t>
                        </m:r>
                      </m:sub>
                    </m:sSub>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d>
                      <m:dPr>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𝜇</m:t>
                            </m:r>
                          </m:num>
                          <m:den>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𝑛</m:t>
                                </m:r>
                              </m:e>
                              <m:sup>
                                <m:r>
                                  <a:rPr kumimoji="1" lang="en-US" altLang="zh-CN" b="0" i="1" smtClean="0">
                                    <a:latin typeface="Cambria Math" panose="02040503050406030204" pitchFamily="18" charset="0"/>
                                    <a:ea typeface="Cambria Math" panose="02040503050406030204" pitchFamily="18" charset="0"/>
                                  </a:rPr>
                                  <m:t>2</m:t>
                                </m:r>
                              </m:sup>
                            </m:sSup>
                          </m:den>
                        </m:f>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𝑉</m:t>
                            </m:r>
                          </m:e>
                          <m:sub>
                            <m:r>
                              <a:rPr kumimoji="1" lang="en-US" altLang="zh-CN" b="0" i="1" smtClean="0">
                                <a:latin typeface="Cambria Math" panose="02040503050406030204" pitchFamily="18" charset="0"/>
                                <a:ea typeface="Cambria Math" panose="02040503050406030204" pitchFamily="18" charset="0"/>
                              </a:rPr>
                              <m:t>𝐺</m:t>
                            </m:r>
                            <m:r>
                              <a:rPr kumimoji="1" lang="zh-CN" altLang="en-US" b="0" i="1" smtClean="0">
                                <a:latin typeface="Cambria Math" panose="02040503050406030204" pitchFamily="18" charset="0"/>
                                <a:ea typeface="Cambria Math" panose="02040503050406030204" pitchFamily="18" charset="0"/>
                              </a:rPr>
                              <m:t> </m:t>
                            </m:r>
                          </m:sub>
                        </m:sSub>
                      </m:e>
                    </m:d>
                  </m:oMath>
                </a14:m>
                <a:endParaRPr kumimoji="1" lang="en-US" altLang="zh-CN" b="0" dirty="0"/>
              </a:p>
              <a:p>
                <a:pPr marL="45720" indent="0">
                  <a:buNone/>
                </a:pPr>
                <a:br>
                  <a:rPr kumimoji="1" lang="en-US" altLang="zh-CN" b="0" dirty="0"/>
                </a:b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m:rPr>
                              <m:sty m:val="p"/>
                            </m:rPr>
                            <a:rPr kumimoji="1" lang="en-US" altLang="zh-CN" b="0" i="0" smtClean="0">
                              <a:latin typeface="Cambria Math" panose="02040503050406030204" pitchFamily="18" charset="0"/>
                            </a:rPr>
                            <m:t>V</m:t>
                          </m:r>
                        </m:e>
                        <m:sub>
                          <m:r>
                            <a:rPr kumimoji="1" lang="en-US" altLang="zh-CN" b="0" i="1" smtClean="0">
                              <a:latin typeface="Cambria Math" panose="02040503050406030204" pitchFamily="18" charset="0"/>
                            </a:rPr>
                            <m:t>𝐺</m:t>
                          </m:r>
                          <m:r>
                            <a:rPr kumimoji="1" lang="zh-CN" altLang="en-US" b="0" i="1" smtClean="0">
                              <a:latin typeface="Cambria Math" panose="02040503050406030204" pitchFamily="18" charset="0"/>
                            </a:rPr>
                            <m:t> </m:t>
                          </m:r>
                        </m:sub>
                      </m:sSub>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𝜇</m:t>
                          </m:r>
                        </m:num>
                        <m:den>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𝑛</m:t>
                              </m:r>
                            </m:e>
                            <m:sup>
                              <m:r>
                                <a:rPr kumimoji="1" lang="en-US" altLang="zh-CN" b="0" i="1" smtClean="0">
                                  <a:latin typeface="Cambria Math" panose="02040503050406030204" pitchFamily="18" charset="0"/>
                                  <a:ea typeface="Cambria Math" panose="02040503050406030204" pitchFamily="18" charset="0"/>
                                </a:rPr>
                                <m:t>2</m:t>
                              </m:r>
                            </m:sup>
                          </m:sSup>
                        </m:den>
                      </m:f>
                      <m:r>
                        <a:rPr kumimoji="1" lang="zh-CN" altLang="en-US" b="0" i="1" smtClean="0">
                          <a:latin typeface="Cambria Math" panose="02040503050406030204" pitchFamily="18" charset="0"/>
                          <a:ea typeface="Cambria Math" panose="02040503050406030204" pitchFamily="18" charset="0"/>
                        </a:rPr>
                        <m:t> </m:t>
                      </m:r>
                    </m:oMath>
                  </m:oMathPara>
                </a14:m>
                <a:br>
                  <a:rPr kumimoji="1" lang="en-US" altLang="zh-CN" b="0" dirty="0">
                    <a:ea typeface="Cambria Math" panose="02040503050406030204" pitchFamily="18" charset="0"/>
                  </a:rPr>
                </a:br>
                <a:br>
                  <a:rPr kumimoji="1" lang="en-US" altLang="zh-CN" b="0" dirty="0">
                    <a:ea typeface="Cambria Math" panose="02040503050406030204" pitchFamily="18" charset="0"/>
                  </a:rPr>
                </a:br>
                <a:r>
                  <a:rPr kumimoji="1" lang="zh-CN" altLang="en-US" b="0" dirty="0">
                    <a:ea typeface="Cambria Math" panose="02040503050406030204" pitchFamily="18" charset="0"/>
                  </a:rPr>
                  <a:t>       </a:t>
                </a:r>
                <a:r>
                  <a:rPr kumimoji="1" lang="zh-CN" altLang="en-US" dirty="0"/>
                  <a:t>可以理解为银行在时点</a:t>
                </a:r>
                <a:r>
                  <a:rPr kumimoji="1" lang="en-US" altLang="zh-CN" dirty="0"/>
                  <a:t>t=1,2,3,…</a:t>
                </a:r>
                <a:r>
                  <a:rPr kumimoji="1" lang="zh-CN" altLang="en-US" dirty="0"/>
                  <a:t>以</a:t>
                </a:r>
                <a14:m>
                  <m:oMath xmlns:m="http://schemas.openxmlformats.org/officeDocument/2006/math">
                    <m:sSup>
                      <m:sSupPr>
                        <m:ctrlPr>
                          <a:rPr kumimoji="1" lang="en-US" altLang="zh-CN" b="0" i="1" smtClean="0">
                            <a:latin typeface="Cambria Math" panose="02040503050406030204" pitchFamily="18" charset="0"/>
                            <a:ea typeface="Cambria Math" panose="02040503050406030204" pitchFamily="18" charset="0"/>
                          </a:rPr>
                        </m:ctrlPr>
                      </m:sSupPr>
                      <m:e>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𝜋</m:t>
                            </m:r>
                          </m:e>
                        </m:d>
                      </m:e>
                      <m:sup>
                        <m:r>
                          <a:rPr kumimoji="1" lang="en-US" altLang="zh-CN" b="0" i="1" smtClean="0">
                            <a:latin typeface="Cambria Math" panose="02040503050406030204" pitchFamily="18" charset="0"/>
                            <a:ea typeface="Cambria Math" panose="02040503050406030204" pitchFamily="18" charset="0"/>
                          </a:rPr>
                          <m:t>𝑡</m:t>
                        </m:r>
                      </m:sup>
                    </m:sSup>
                  </m:oMath>
                </a14:m>
                <a:r>
                  <a:rPr kumimoji="1" lang="zh-CN" altLang="en-US" dirty="0"/>
                  <a:t>获得利润</a:t>
                </a:r>
                <a14:m>
                  <m:oMath xmlns:m="http://schemas.openxmlformats.org/officeDocument/2006/math">
                    <m:f>
                      <m:fPr>
                        <m:ctrlPr>
                          <a:rPr kumimoji="1" lang="en-US" altLang="zh-CN" i="1">
                            <a:latin typeface="Cambria Math" panose="02040503050406030204" pitchFamily="18" charset="0"/>
                          </a:rPr>
                        </m:ctrlPr>
                      </m:fPr>
                      <m:num>
                        <m:r>
                          <a:rPr kumimoji="1" lang="zh-CN" altLang="en-US" i="1">
                            <a:latin typeface="Cambria Math" panose="02040503050406030204" pitchFamily="18" charset="0"/>
                          </a:rPr>
                          <m:t>𝜇</m:t>
                        </m:r>
                      </m:num>
                      <m:den>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𝑛</m:t>
                            </m:r>
                          </m:e>
                          <m:sup>
                            <m:r>
                              <a:rPr kumimoji="1" lang="en-US" altLang="zh-CN" b="0" i="1" smtClean="0">
                                <a:latin typeface="Cambria Math" panose="02040503050406030204" pitchFamily="18" charset="0"/>
                              </a:rPr>
                              <m:t>2</m:t>
                            </m:r>
                          </m:sup>
                        </m:sSup>
                      </m:den>
                    </m:f>
                  </m:oMath>
                </a14:m>
                <a:br>
                  <a:rPr kumimoji="1" lang="en-US" altLang="zh-CN" dirty="0"/>
                </a:br>
                <a:br>
                  <a:rPr kumimoji="1" lang="en-US" altLang="zh-CN" dirty="0"/>
                </a:br>
                <a14:m>
                  <m:oMathPara xmlns:m="http://schemas.openxmlformats.org/officeDocument/2006/math">
                    <m:oMathParaPr>
                      <m:jc m:val="centerGroup"/>
                    </m:oMathParaPr>
                    <m:oMath xmlns:m="http://schemas.openxmlformats.org/officeDocument/2006/math">
                      <m:d>
                        <m:dPr>
                          <m:begChr m:val="["/>
                          <m:endChr m:val="]"/>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sSup>
                                <m:sSupPr>
                                  <m:ctrlPr>
                                    <a:rPr kumimoji="1" lang="en-US" altLang="zh-CN" i="1">
                                      <a:latin typeface="Cambria Math" panose="02040503050406030204" pitchFamily="18" charset="0"/>
                                      <a:ea typeface="Cambria Math" panose="02040503050406030204" pitchFamily="18" charset="0"/>
                                    </a:rPr>
                                  </m:ctrlPr>
                                </m:sSupPr>
                                <m:e>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𝜋</m:t>
                                      </m:r>
                                    </m:e>
                                  </m:d>
                                </m:e>
                                <m:sup>
                                  <m:r>
                                    <a:rPr kumimoji="1" lang="en-US" altLang="zh-CN" b="0" i="1" smtClean="0">
                                      <a:latin typeface="Cambria Math" panose="02040503050406030204" pitchFamily="18" charset="0"/>
                                      <a:ea typeface="Cambria Math" panose="02040503050406030204" pitchFamily="18" charset="0"/>
                                    </a:rPr>
                                    <m:t>2</m:t>
                                  </m:r>
                                </m:sup>
                              </m:sSup>
                            </m:num>
                            <m:den>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e>
                                  </m:d>
                                </m:e>
                                <m:sup>
                                  <m:r>
                                    <a:rPr kumimoji="1" lang="en-US" altLang="zh-CN" b="0" i="1" smtClean="0">
                                      <a:latin typeface="Cambria Math" panose="02040503050406030204" pitchFamily="18" charset="0"/>
                                    </a:rPr>
                                    <m:t>2</m:t>
                                  </m:r>
                                </m:sup>
                              </m:sSup>
                            </m:den>
                          </m:f>
                          <m:r>
                            <a:rPr kumimoji="1" lang="en-US" altLang="zh-CN" b="0" i="1" smtClean="0">
                              <a:latin typeface="Cambria Math" panose="02040503050406030204" pitchFamily="18" charset="0"/>
                            </a:rPr>
                            <m:t>+</m:t>
                          </m:r>
                          <m:f>
                            <m:fPr>
                              <m:ctrlPr>
                                <a:rPr kumimoji="1" lang="en-US" altLang="zh-CN" i="1">
                                  <a:latin typeface="Cambria Math" panose="02040503050406030204" pitchFamily="18" charset="0"/>
                                </a:rPr>
                              </m:ctrlPr>
                            </m:fPr>
                            <m:num>
                              <m:sSup>
                                <m:sSupPr>
                                  <m:ctrlPr>
                                    <a:rPr kumimoji="1" lang="en-US" altLang="zh-CN" i="1">
                                      <a:latin typeface="Cambria Math" panose="02040503050406030204" pitchFamily="18" charset="0"/>
                                      <a:ea typeface="Cambria Math" panose="02040503050406030204" pitchFamily="18" charset="0"/>
                                    </a:rPr>
                                  </m:ctrlPr>
                                </m:sSupPr>
                                <m:e>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𝜋</m:t>
                                      </m:r>
                                    </m:e>
                                  </m:d>
                                </m:e>
                                <m:sup>
                                  <m:r>
                                    <a:rPr kumimoji="1" lang="en-US" altLang="zh-CN" b="0" i="1" smtClean="0">
                                      <a:latin typeface="Cambria Math" panose="02040503050406030204" pitchFamily="18" charset="0"/>
                                      <a:ea typeface="Cambria Math" panose="02040503050406030204" pitchFamily="18" charset="0"/>
                                    </a:rPr>
                                    <m:t>3</m:t>
                                  </m:r>
                                </m:sup>
                              </m:sSup>
                            </m:num>
                            <m:den>
                              <m:sSup>
                                <m:sSupPr>
                                  <m:ctrlPr>
                                    <a:rPr kumimoji="1" lang="en-US" altLang="zh-CN" i="1">
                                      <a:latin typeface="Cambria Math" panose="02040503050406030204" pitchFamily="18" charset="0"/>
                                    </a:rPr>
                                  </m:ctrlPr>
                                </m:sSupPr>
                                <m:e>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𝜌</m:t>
                                      </m:r>
                                    </m:e>
                                  </m:d>
                                </m:e>
                                <m:sup>
                                  <m:r>
                                    <a:rPr kumimoji="1" lang="en-US" altLang="zh-CN" b="0" i="1" smtClean="0">
                                      <a:latin typeface="Cambria Math" panose="02040503050406030204" pitchFamily="18" charset="0"/>
                                      <a:ea typeface="Cambria Math" panose="02040503050406030204" pitchFamily="18" charset="0"/>
                                    </a:rPr>
                                    <m:t>3</m:t>
                                  </m:r>
                                </m:sup>
                              </m:sSup>
                            </m:den>
                          </m:f>
                          <m:r>
                            <a:rPr kumimoji="1" lang="en-US" altLang="zh-CN" b="0" i="1" smtClean="0">
                              <a:latin typeface="Cambria Math" panose="02040503050406030204" pitchFamily="18" charset="0"/>
                            </a:rPr>
                            <m:t>+···</m:t>
                          </m:r>
                        </m:e>
                      </m:d>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𝜇</m:t>
                          </m:r>
                        </m:num>
                        <m:den>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𝑛</m:t>
                              </m:r>
                            </m:e>
                            <m:sup>
                              <m:r>
                                <a:rPr kumimoji="1" lang="en-US" altLang="zh-CN" b="0" i="1" smtClean="0">
                                  <a:latin typeface="Cambria Math" panose="02040503050406030204" pitchFamily="18" charset="0"/>
                                  <a:ea typeface="Cambria Math" panose="02040503050406030204" pitchFamily="18" charset="0"/>
                                </a:rPr>
                                <m:t>2</m:t>
                              </m:r>
                            </m:sup>
                          </m:sSup>
                        </m:den>
                      </m:f>
                      <m:r>
                        <a:rPr kumimoji="1" lang="en-US" altLang="zh-CN" b="0" i="1" smtClean="0">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𝜋</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num>
                        <m:den>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𝜌</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𝜋</m:t>
                          </m:r>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𝑛</m:t>
                              </m:r>
                            </m:e>
                            <m:sup>
                              <m:r>
                                <a:rPr kumimoji="1" lang="en-US" altLang="zh-CN" i="1">
                                  <a:latin typeface="Cambria Math" panose="02040503050406030204" pitchFamily="18" charset="0"/>
                                  <a:ea typeface="Cambria Math" panose="02040503050406030204" pitchFamily="18" charset="0"/>
                                </a:rPr>
                                <m:t>2</m:t>
                              </m:r>
                            </m:sup>
                          </m:sSup>
                        </m:den>
                      </m:f>
                    </m:oMath>
                  </m:oMathPara>
                </a14:m>
                <a:endParaRPr kumimoji="1" lang="en-US" altLang="zh-CN" dirty="0"/>
              </a:p>
              <a:p>
                <a:pPr lvl="1"/>
                <a:endParaRPr kumimoji="1" lang="en-US" altLang="zh-CN" dirty="0"/>
              </a:p>
            </p:txBody>
          </p:sp>
        </mc:Choice>
        <mc:Fallback xmlns="">
          <p:sp>
            <p:nvSpPr>
              <p:cNvPr id="2" name="内容占位符 1">
                <a:extLst>
                  <a:ext uri="{FF2B5EF4-FFF2-40B4-BE49-F238E27FC236}">
                    <a16:creationId xmlns:a16="http://schemas.microsoft.com/office/drawing/2014/main" id="{8B3683A4-5683-7900-9348-939163B984E6}"/>
                  </a:ext>
                </a:extLst>
              </p:cNvPr>
              <p:cNvSpPr>
                <a:spLocks noGrp="1" noRot="1" noChangeAspect="1" noMove="1" noResize="1" noEditPoints="1" noAdjustHandles="1" noChangeArrowheads="1" noChangeShapeType="1" noTextEdit="1"/>
              </p:cNvSpPr>
              <p:nvPr>
                <p:ph idx="1"/>
              </p:nvPr>
            </p:nvSpPr>
            <p:spPr>
              <a:xfrm>
                <a:off x="1122412" y="1207008"/>
                <a:ext cx="10058400" cy="5364388"/>
              </a:xfrm>
              <a:blipFill>
                <a:blip r:embed="rId2"/>
                <a:stretch>
                  <a:fillRect l="-1135" t="-236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0A018AB-1D72-CDFB-169E-7A9A012BC421}"/>
              </a:ext>
            </a:extLst>
          </p:cNvPr>
          <p:cNvSpPr>
            <a:spLocks noGrp="1"/>
          </p:cNvSpPr>
          <p:nvPr>
            <p:ph type="title"/>
          </p:nvPr>
        </p:nvSpPr>
        <p:spPr/>
        <p:txBody>
          <a:bodyPr/>
          <a:lstStyle/>
          <a:p>
            <a:r>
              <a:rPr kumimoji="1" lang="zh-CN" altLang="en-US" dirty="0"/>
              <a:t>模型平衡：仅投资赌博资产</a:t>
            </a:r>
          </a:p>
        </p:txBody>
      </p:sp>
    </p:spTree>
    <p:extLst>
      <p:ext uri="{BB962C8B-B14F-4D97-AF65-F5344CB8AC3E}">
        <p14:creationId xmlns:p14="http://schemas.microsoft.com/office/powerpoint/2010/main" val="634850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8B20613-DD6F-4BCC-B78B-91044AE3EA6B}"/>
                  </a:ext>
                </a:extLst>
              </p:cNvPr>
              <p:cNvSpPr>
                <a:spLocks noGrp="1"/>
              </p:cNvSpPr>
              <p:nvPr>
                <p:ph idx="1"/>
              </p:nvPr>
            </p:nvSpPr>
            <p:spPr/>
            <p:txBody>
              <a:bodyPr/>
              <a:lstStyle/>
              <a:p>
                <a:r>
                  <a:rPr kumimoji="1" lang="zh-CN" altLang="en-US" dirty="0"/>
                  <a:t>此时银行特许权价值关于运输成本</a:t>
                </a:r>
                <a:r>
                  <a:rPr kumimoji="1" lang="en-US" altLang="zh-CN" dirty="0" err="1"/>
                  <a:t>μ</a:t>
                </a:r>
                <a:r>
                  <a:rPr kumimoji="1" lang="zh-CN" altLang="en-US" dirty="0"/>
                  <a:t>递增，关于银行数量</a:t>
                </a:r>
                <a:r>
                  <a:rPr kumimoji="1" lang="en-US" altLang="zh-CN" dirty="0"/>
                  <a:t>n</a:t>
                </a:r>
                <a:r>
                  <a:rPr kumimoji="1" lang="zh-CN" altLang="en-US" dirty="0"/>
                  <a:t>、资本成本</a:t>
                </a:r>
                <a:r>
                  <a:rPr kumimoji="1" lang="en-US" altLang="zh-CN" dirty="0" err="1"/>
                  <a:t>ρ</a:t>
                </a:r>
                <a:r>
                  <a:rPr kumimoji="1" lang="zh-CN" altLang="en-US" dirty="0"/>
                  <a:t>和失败概率</a:t>
                </a:r>
                <a:r>
                  <a:rPr kumimoji="1" lang="en-US" altLang="zh-CN" dirty="0"/>
                  <a:t>π</a:t>
                </a:r>
                <a:r>
                  <a:rPr kumimoji="1" lang="zh-CN" altLang="en-US" dirty="0"/>
                  <a:t>递减。不依赖于资产的成功回报</a:t>
                </a:r>
                <a:r>
                  <a:rPr kumimoji="1" lang="en-US" altLang="zh-CN" dirty="0" err="1"/>
                  <a:t>γ</a:t>
                </a:r>
                <a:r>
                  <a:rPr kumimoji="1" lang="zh-CN" altLang="en-US" dirty="0"/>
                  <a:t>，资产收益扣除中介利润后支付给了存款人</a:t>
                </a:r>
                <a:endParaRPr kumimoji="1" lang="en-US" altLang="zh-CN" dirty="0"/>
              </a:p>
              <a:p>
                <a:r>
                  <a:rPr kumimoji="1" lang="zh-CN" altLang="en-US" dirty="0"/>
                  <a:t>也与资本要求</a:t>
                </a:r>
                <a:r>
                  <a:rPr kumimoji="1" lang="en-US" altLang="zh-CN" dirty="0"/>
                  <a:t>k</a:t>
                </a:r>
                <a:r>
                  <a:rPr kumimoji="1" lang="zh-CN" altLang="en-US" dirty="0"/>
                  <a:t>无关，资本要求的负向影响通过均衡存款利率</a:t>
                </a:r>
                <a14:m>
                  <m:oMath xmlns:m="http://schemas.openxmlformats.org/officeDocument/2006/math">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𝐺</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𝑘</m:t>
                        </m:r>
                      </m:e>
                    </m:d>
                  </m:oMath>
                </a14:m>
                <a:r>
                  <a:rPr kumimoji="1" lang="zh-CN" altLang="en-US" dirty="0"/>
                  <a:t>降低所补偿，即将资本要求成本转嫁给了存款人，也因此银行的特许权价值不会改变。因此，只有风险资本效应在起作用，所以较高的资本降低了银行投资赌博资产的动机</a:t>
                </a:r>
                <a:endParaRPr kumimoji="1" lang="en-US" altLang="zh-CN" dirty="0"/>
              </a:p>
            </p:txBody>
          </p:sp>
        </mc:Choice>
        <mc:Fallback xmlns="">
          <p:sp>
            <p:nvSpPr>
              <p:cNvPr id="2" name="内容占位符 1">
                <a:extLst>
                  <a:ext uri="{FF2B5EF4-FFF2-40B4-BE49-F238E27FC236}">
                    <a16:creationId xmlns:a16="http://schemas.microsoft.com/office/drawing/2014/main" id="{28B20613-DD6F-4BCC-B78B-91044AE3EA6B}"/>
                  </a:ext>
                </a:extLst>
              </p:cNvPr>
              <p:cNvSpPr>
                <a:spLocks noGrp="1" noRot="1" noChangeAspect="1" noMove="1" noResize="1" noEditPoints="1" noAdjustHandles="1" noChangeArrowheads="1" noChangeShapeType="1" noTextEdit="1"/>
              </p:cNvSpPr>
              <p:nvPr>
                <p:ph idx="1"/>
              </p:nvPr>
            </p:nvSpPr>
            <p:spPr>
              <a:blipFill>
                <a:blip r:embed="rId2"/>
                <a:stretch>
                  <a:fillRect l="-1261" t="-1630" r="-163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8F56BE8-7226-B1EB-98C8-D8009FF9972B}"/>
              </a:ext>
            </a:extLst>
          </p:cNvPr>
          <p:cNvSpPr>
            <a:spLocks noGrp="1"/>
          </p:cNvSpPr>
          <p:nvPr>
            <p:ph type="title"/>
          </p:nvPr>
        </p:nvSpPr>
        <p:spPr/>
        <p:txBody>
          <a:bodyPr/>
          <a:lstStyle/>
          <a:p>
            <a:r>
              <a:rPr kumimoji="1" lang="zh-CN" altLang="en-US" dirty="0"/>
              <a:t>模型平衡：仅投资赌博资产</a:t>
            </a:r>
          </a:p>
        </p:txBody>
      </p:sp>
    </p:spTree>
    <p:extLst>
      <p:ext uri="{BB962C8B-B14F-4D97-AF65-F5344CB8AC3E}">
        <p14:creationId xmlns:p14="http://schemas.microsoft.com/office/powerpoint/2010/main" val="3314479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EF9A36A8-E3F8-96DC-6856-7B143F51562E}"/>
                  </a:ext>
                </a:extLst>
              </p:cNvPr>
              <p:cNvSpPr>
                <a:spLocks noGrp="1"/>
              </p:cNvSpPr>
              <p:nvPr>
                <p:ph idx="1"/>
              </p:nvPr>
            </p:nvSpPr>
            <p:spPr/>
            <p:txBody>
              <a:bodyPr>
                <a:normAutofit fontScale="92500"/>
              </a:bodyPr>
              <a:lstStyle/>
              <a:p>
                <a:r>
                  <a:rPr kumimoji="1" lang="zh-CN" altLang="en-US" dirty="0"/>
                  <a:t>根据之前的讨论，可以设定</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oMath>
                </a14:m>
                <a:endParaRPr kumimoji="1" lang="en-US" altLang="zh-CN" dirty="0"/>
              </a:p>
              <a:p>
                <a:r>
                  <a:rPr kumimoji="1" lang="zh-CN" altLang="en-US" dirty="0"/>
                  <a:t>如果没有银行</a:t>
                </a:r>
                <a:r>
                  <a:rPr kumimoji="1" lang="en-US" altLang="zh-CN" dirty="0"/>
                  <a:t>j</a:t>
                </a:r>
                <a:r>
                  <a:rPr kumimoji="1" lang="zh-CN" altLang="en-US" dirty="0"/>
                  <a:t>有动机偏离所有银行提供的存款利率</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oMath>
                </a14:m>
                <a:r>
                  <a:rPr kumimoji="1" lang="zh-CN" altLang="en-US" dirty="0"/>
                  <a:t>，并投资于审慎资产的情况，即如果以下条件成立，则存在审慎均衡</a:t>
                </a:r>
                <a:br>
                  <a:rPr kumimoji="1" lang="en-US" altLang="zh-CN" dirty="0"/>
                </a:br>
                <a14:m>
                  <m:oMath xmlns:m="http://schemas.openxmlformats.org/officeDocument/2006/math">
                    <m:func>
                      <m:funcPr>
                        <m:ctrlPr>
                          <a:rPr kumimoji="1" lang="en-US" altLang="zh-CN" i="1" smtClean="0">
                            <a:latin typeface="Cambria Math" panose="02040503050406030204" pitchFamily="18" charset="0"/>
                          </a:rPr>
                        </m:ctrlPr>
                      </m:funcPr>
                      <m:fName>
                        <m:limLow>
                          <m:limLowPr>
                            <m:ctrlPr>
                              <a:rPr kumimoji="1" lang="en-US" altLang="zh-CN" i="1" smtClean="0">
                                <a:latin typeface="Cambria Math" panose="02040503050406030204" pitchFamily="18" charset="0"/>
                              </a:rPr>
                            </m:ctrlPr>
                          </m:limLowPr>
                          <m:e>
                            <m:r>
                              <m:rPr>
                                <m:sty m:val="p"/>
                              </m:rPr>
                              <a:rPr kumimoji="1" lang="en-US" altLang="zh-CN" i="0" smtClean="0">
                                <a:latin typeface="Cambria Math" panose="02040503050406030204" pitchFamily="18" charset="0"/>
                              </a:rPr>
                              <m:t>max</m:t>
                            </m:r>
                          </m:e>
                          <m:li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lim>
                        </m:limLow>
                      </m:fName>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𝛾</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𝛾</m:t>
                            </m:r>
                          </m:e>
                        </m:d>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𝜌</m:t>
                            </m:r>
                          </m:den>
                        </m:f>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𝑃</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𝑉</m:t>
                            </m:r>
                          </m:e>
                          <m:sub>
                            <m:r>
                              <a:rPr kumimoji="1" lang="en-US" altLang="zh-CN" b="0" i="1" smtClean="0">
                                <a:latin typeface="Cambria Math" panose="02040503050406030204" pitchFamily="18" charset="0"/>
                                <a:ea typeface="Cambria Math" panose="02040503050406030204" pitchFamily="18" charset="0"/>
                              </a:rPr>
                              <m:t>𝑃</m:t>
                            </m:r>
                          </m:sub>
                        </m:sSub>
                      </m:e>
                    </m:func>
                  </m:oMath>
                </a14:m>
                <a:br>
                  <a:rPr kumimoji="1" lang="en-US" altLang="zh-CN" dirty="0"/>
                </a:br>
                <a:r>
                  <a:rPr kumimoji="1" lang="zh-CN" altLang="en-US" dirty="0"/>
                  <a:t>等式左边为银行偏离赌博策略下的现值，右边为银行审慎均衡的现值</a:t>
                </a:r>
                <a:endParaRPr kumimoji="1" lang="en-US" altLang="zh-CN" dirty="0"/>
              </a:p>
              <a:p>
                <a:r>
                  <a:rPr kumimoji="1" lang="zh-CN" altLang="en-US" dirty="0"/>
                  <a:t>如果没有银行</a:t>
                </a:r>
                <a:r>
                  <a:rPr kumimoji="1" lang="en-US" altLang="zh-CN" dirty="0"/>
                  <a:t>j</a:t>
                </a:r>
                <a:r>
                  <a:rPr kumimoji="1" lang="zh-CN" altLang="en-US" dirty="0"/>
                  <a:t>有动机偏离所有银行提供的存款利率</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𝐺</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oMath>
                </a14:m>
                <a:r>
                  <a:rPr kumimoji="1" lang="zh-CN" altLang="en-US" dirty="0"/>
                  <a:t>，并投资于审慎资产的情况，即如果以下条件成立，则存在审慎均衡</a:t>
                </a:r>
                <a:br>
                  <a:rPr kumimoji="1" lang="en-US" altLang="zh-CN" dirty="0"/>
                </a:br>
                <a14:m>
                  <m:oMath xmlns:m="http://schemas.openxmlformats.org/officeDocument/2006/math">
                    <m:func>
                      <m:funcPr>
                        <m:ctrlPr>
                          <a:rPr kumimoji="1" lang="en-US" altLang="zh-CN" i="1" smtClean="0">
                            <a:latin typeface="Cambria Math" panose="02040503050406030204" pitchFamily="18" charset="0"/>
                          </a:rPr>
                        </m:ctrlPr>
                      </m:funcPr>
                      <m:fName>
                        <m:limLow>
                          <m:limLowPr>
                            <m:ctrlPr>
                              <a:rPr kumimoji="1" lang="en-US" altLang="zh-CN" i="1" smtClean="0">
                                <a:latin typeface="Cambria Math" panose="02040503050406030204" pitchFamily="18" charset="0"/>
                              </a:rPr>
                            </m:ctrlPr>
                          </m:limLowPr>
                          <m:e>
                            <m:r>
                              <m:rPr>
                                <m:sty m:val="p"/>
                              </m:rPr>
                              <a:rPr kumimoji="1" lang="en-US" altLang="zh-CN" i="0" smtClean="0">
                                <a:latin typeface="Cambria Math" panose="02040503050406030204" pitchFamily="18" charset="0"/>
                              </a:rPr>
                              <m:t>max</m:t>
                            </m:r>
                          </m:e>
                          <m:li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lim>
                        </m:limLow>
                      </m:fName>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𝐺</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e>
                        </m:d>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𝐺</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𝜌</m:t>
                            </m:r>
                          </m:den>
                        </m:f>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𝑉</m:t>
                            </m:r>
                          </m:e>
                          <m:sub>
                            <m:r>
                              <a:rPr kumimoji="1" lang="en-US" altLang="zh-CN" b="0" i="1" smtClean="0">
                                <a:latin typeface="Cambria Math" panose="02040503050406030204" pitchFamily="18" charset="0"/>
                                <a:ea typeface="Cambria Math" panose="02040503050406030204" pitchFamily="18" charset="0"/>
                              </a:rPr>
                              <m:t>𝐺</m:t>
                            </m:r>
                            <m:r>
                              <a:rPr kumimoji="1" lang="zh-CN" altLang="en-US" b="0" i="1" smtClean="0">
                                <a:latin typeface="Cambria Math" panose="02040503050406030204" pitchFamily="18" charset="0"/>
                                <a:ea typeface="Cambria Math" panose="02040503050406030204" pitchFamily="18" charset="0"/>
                              </a:rPr>
                              <m:t> </m:t>
                            </m:r>
                          </m:sub>
                        </m:sSub>
                      </m:e>
                    </m:func>
                  </m:oMath>
                </a14:m>
                <a:br>
                  <a:rPr kumimoji="1" lang="en-US" altLang="zh-CN" dirty="0"/>
                </a:br>
                <a:r>
                  <a:rPr kumimoji="1" lang="zh-CN" altLang="en-US" dirty="0"/>
                  <a:t>等式左边为银行偏离审慎策略下的现值，右边为银行赌博均衡的现值</a:t>
                </a:r>
                <a:endParaRPr kumimoji="1" lang="en-US" altLang="zh-CN" dirty="0"/>
              </a:p>
              <a:p>
                <a:pPr lvl="1"/>
                <a:endParaRPr kumimoji="1" lang="zh-CN" altLang="en-US" dirty="0"/>
              </a:p>
            </p:txBody>
          </p:sp>
        </mc:Choice>
        <mc:Fallback>
          <p:sp>
            <p:nvSpPr>
              <p:cNvPr id="2" name="内容占位符 1">
                <a:extLst>
                  <a:ext uri="{FF2B5EF4-FFF2-40B4-BE49-F238E27FC236}">
                    <a16:creationId xmlns:a16="http://schemas.microsoft.com/office/drawing/2014/main" id="{EF9A36A8-E3F8-96DC-6856-7B143F51562E}"/>
                  </a:ext>
                </a:extLst>
              </p:cNvPr>
              <p:cNvSpPr>
                <a:spLocks noGrp="1" noRot="1" noChangeAspect="1" noMove="1" noResize="1" noEditPoints="1" noAdjustHandles="1" noChangeArrowheads="1" noChangeShapeType="1" noTextEdit="1"/>
              </p:cNvSpPr>
              <p:nvPr>
                <p:ph idx="1"/>
              </p:nvPr>
            </p:nvSpPr>
            <p:spPr>
              <a:blipFill>
                <a:blip r:embed="rId2"/>
                <a:stretch>
                  <a:fillRect l="-1091" t="-1438" r="-18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44D5CF0-3EA4-2E92-92D4-6DA12573BA01}"/>
              </a:ext>
            </a:extLst>
          </p:cNvPr>
          <p:cNvSpPr>
            <a:spLocks noGrp="1"/>
          </p:cNvSpPr>
          <p:nvPr>
            <p:ph type="title"/>
          </p:nvPr>
        </p:nvSpPr>
        <p:spPr/>
        <p:txBody>
          <a:bodyPr/>
          <a:lstStyle/>
          <a:p>
            <a:r>
              <a:rPr kumimoji="1" lang="zh-CN" altLang="en-US" dirty="0"/>
              <a:t>模型平衡：投资审慎资产和赌博资产</a:t>
            </a:r>
          </a:p>
        </p:txBody>
      </p:sp>
    </p:spTree>
    <p:extLst>
      <p:ext uri="{BB962C8B-B14F-4D97-AF65-F5344CB8AC3E}">
        <p14:creationId xmlns:p14="http://schemas.microsoft.com/office/powerpoint/2010/main" val="3571444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E9A79D6-3012-B42D-1D91-1599BE067A46}"/>
                  </a:ext>
                </a:extLst>
              </p:cNvPr>
              <p:cNvSpPr>
                <a:spLocks noGrp="1"/>
              </p:cNvSpPr>
              <p:nvPr>
                <p:ph idx="1"/>
              </p:nvPr>
            </p:nvSpPr>
            <p:spPr/>
            <p:txBody>
              <a:bodyPr>
                <a:normAutofit/>
              </a:bodyPr>
              <a:lstStyle/>
              <a:p>
                <a:r>
                  <a:rPr kumimoji="1" lang="zh-CN" altLang="en-US" dirty="0"/>
                  <a:t>银行中介利润临界值</a:t>
                </a:r>
                <a:endParaRPr kumimoji="1" lang="en-US" altLang="zh-CN" dirty="0"/>
              </a:p>
              <a:p>
                <a:pPr lvl="1"/>
                <a:r>
                  <a:rPr kumimoji="1" lang="zh-CN" altLang="en-US" dirty="0"/>
                  <a:t>银行中介利润有两个临界值</a:t>
                </a:r>
                <a:br>
                  <a:rPr kumimoji="1" lang="en-US" altLang="zh-CN"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𝛾</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𝑃</m:t>
                                </m:r>
                              </m:sub>
                            </m:sSub>
                          </m:e>
                        </m:d>
                        <m:r>
                          <a:rPr kumimoji="1" lang="en-US" altLang="zh-CN" b="0" i="1" smtClean="0">
                            <a:latin typeface="Cambria Math" panose="02040503050406030204" pitchFamily="18" charset="0"/>
                          </a:rPr>
                          <m:t>𝑘</m:t>
                        </m:r>
                      </m:num>
                      <m:den>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h</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den>
                    </m:f>
                    <m:r>
                      <a:rPr kumimoji="1" lang="en-US" altLang="zh-CN" b="0" i="0"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𝐺</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h</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oMath>
                </a14:m>
                <a:br>
                  <a:rPr kumimoji="1" lang="en-US" altLang="zh-CN" dirty="0"/>
                </a:br>
                <a:r>
                  <a:rPr kumimoji="1" lang="zh-CN" altLang="en-US" dirty="0"/>
                  <a:t>其中</a:t>
                </a:r>
                <a14:m>
                  <m:oMath xmlns:m="http://schemas.openxmlformats.org/officeDocument/2006/math">
                    <m:r>
                      <a:rPr kumimoji="1" lang="en-US" altLang="zh-CN" b="0" i="1" smtClean="0">
                        <a:latin typeface="Cambria Math" panose="02040503050406030204" pitchFamily="18" charset="0"/>
                      </a:rPr>
                      <m:t>h</m:t>
                    </m:r>
                    <m:r>
                      <a:rPr kumimoji="1" lang="en-US" altLang="zh-CN" b="0" i="1" smtClean="0">
                        <a:latin typeface="Cambria Math" panose="02040503050406030204" pitchFamily="18" charset="0"/>
                      </a:rPr>
                      <m:t>=</m:t>
                    </m:r>
                    <m:rad>
                      <m:radPr>
                        <m:degHide m:val="on"/>
                        <m:ctrlPr>
                          <a:rPr kumimoji="1" lang="en-US" altLang="zh-CN" b="0" i="1" smtClean="0">
                            <a:latin typeface="Cambria Math" panose="02040503050406030204" pitchFamily="18" charset="0"/>
                          </a:rPr>
                        </m:ctrlPr>
                      </m:radPr>
                      <m:deg/>
                      <m:e>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𝜌</m:t>
                            </m:r>
                            <m:r>
                              <a:rPr kumimoji="1" lang="en-US" altLang="zh-CN" i="1">
                                <a:latin typeface="Cambria Math" panose="02040503050406030204" pitchFamily="18" charset="0"/>
                              </a:rPr>
                              <m:t>+</m:t>
                            </m:r>
                            <m:r>
                              <a:rPr kumimoji="1" lang="en-US" altLang="zh-CN" i="1">
                                <a:latin typeface="Cambria Math" panose="02040503050406030204" pitchFamily="18" charset="0"/>
                              </a:rPr>
                              <m:t>𝜋</m:t>
                            </m:r>
                          </m:num>
                          <m:den>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rPr>
                                  <m:t>𝜋</m:t>
                                </m:r>
                              </m:e>
                            </m:d>
                            <m:r>
                              <a:rPr kumimoji="1" lang="en-US" altLang="zh-CN" i="1">
                                <a:latin typeface="Cambria Math" panose="02040503050406030204" pitchFamily="18" charset="0"/>
                              </a:rPr>
                              <m:t>𝜌</m:t>
                            </m:r>
                          </m:den>
                        </m:f>
                      </m:e>
                    </m:rad>
                    <m:r>
                      <a:rPr kumimoji="1" lang="en-US" altLang="zh-CN" b="0" i="0" smtClean="0">
                        <a:latin typeface="Cambria Math" panose="02040503050406030204" pitchFamily="18" charset="0"/>
                      </a:rPr>
                      <m:t>&gt;</m:t>
                    </m:r>
                    <m:r>
                      <a:rPr kumimoji="1" lang="en-US" altLang="zh-CN" b="0" i="0" smtClean="0">
                        <a:latin typeface="Cambria Math" panose="02040503050406030204" pitchFamily="18" charset="0"/>
                      </a:rPr>
                      <m:t>1</m:t>
                    </m:r>
                  </m:oMath>
                </a14:m>
                <a:endParaRPr kumimoji="1" lang="en-US" altLang="zh-CN" dirty="0"/>
              </a:p>
              <a:p>
                <a:pPr lvl="1"/>
                <a:r>
                  <a:rPr kumimoji="1" lang="zh-CN" altLang="en-US" dirty="0"/>
                  <a:t>因此，当银行中介利润</a:t>
                </a:r>
                <a14:m>
                  <m:oMath xmlns:m="http://schemas.openxmlformats.org/officeDocument/2006/math">
                    <m:r>
                      <a:rPr kumimoji="1" lang="en-US" altLang="zh-CN" b="0" i="1" smtClean="0">
                        <a:latin typeface="Cambria Math" panose="02040503050406030204" pitchFamily="18" charset="0"/>
                      </a:rPr>
                      <m:t>𝜇</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oMath>
                </a14:m>
                <a:r>
                  <a:rPr kumimoji="1" lang="zh-CN" altLang="en-US" dirty="0"/>
                  <a:t>满足</a:t>
                </a:r>
                <a14:m>
                  <m:oMath xmlns:m="http://schemas.openxmlformats.org/officeDocument/2006/math">
                    <m:r>
                      <a:rPr kumimoji="1" lang="en-US" altLang="zh-CN" i="1">
                        <a:latin typeface="Cambria Math" panose="02040503050406030204" pitchFamily="18" charset="0"/>
                      </a:rPr>
                      <m:t>𝜇</m:t>
                    </m:r>
                    <m:r>
                      <a:rPr kumimoji="1" lang="en-US" altLang="zh-CN" i="1">
                        <a:latin typeface="Cambria Math" panose="02040503050406030204" pitchFamily="18" charset="0"/>
                      </a:rPr>
                      <m:t>/</m:t>
                    </m:r>
                    <m:r>
                      <a:rPr kumimoji="1" lang="en-US" altLang="zh-CN" i="1">
                        <a:latin typeface="Cambria Math" panose="02040503050406030204" pitchFamily="18" charset="0"/>
                      </a:rPr>
                      <m:t>𝑛</m:t>
                    </m:r>
                    <m:r>
                      <a:rPr kumimoji="1" lang="en-US" altLang="zh-CN"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𝑚</m:t>
                        </m:r>
                      </m:e>
                      <m:sub>
                        <m:r>
                          <a:rPr kumimoji="1" lang="en-US" altLang="zh-CN" b="0" i="1" smtClean="0">
                            <a:latin typeface="Cambria Math" panose="02040503050406030204" pitchFamily="18" charset="0"/>
                            <a:ea typeface="Cambria Math" panose="02040503050406030204" pitchFamily="18" charset="0"/>
                          </a:rPr>
                          <m:t>𝑃</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𝑘</m:t>
                    </m:r>
                    <m:r>
                      <a:rPr kumimoji="1" lang="en-US" altLang="zh-CN" b="0" i="1" smtClean="0">
                        <a:latin typeface="Cambria Math" panose="02040503050406030204" pitchFamily="18" charset="0"/>
                        <a:ea typeface="Cambria Math" panose="02040503050406030204" pitchFamily="18" charset="0"/>
                      </a:rPr>
                      <m:t>)</m:t>
                    </m:r>
                  </m:oMath>
                </a14:m>
                <a:r>
                  <a:rPr kumimoji="1" lang="zh-CN" altLang="en-US" dirty="0"/>
                  <a:t>时存在审慎均衡，当银行中介利润</a:t>
                </a:r>
                <a14:m>
                  <m:oMath xmlns:m="http://schemas.openxmlformats.org/officeDocument/2006/math">
                    <m:r>
                      <a:rPr kumimoji="1" lang="en-US" altLang="zh-CN" i="1">
                        <a:latin typeface="Cambria Math" panose="02040503050406030204" pitchFamily="18" charset="0"/>
                      </a:rPr>
                      <m:t>𝜇</m:t>
                    </m:r>
                    <m:r>
                      <a:rPr kumimoji="1" lang="en-US" altLang="zh-CN" i="1">
                        <a:latin typeface="Cambria Math" panose="02040503050406030204" pitchFamily="18" charset="0"/>
                      </a:rPr>
                      <m:t>/</m:t>
                    </m:r>
                    <m:r>
                      <a:rPr kumimoji="1" lang="en-US" altLang="zh-CN" i="1">
                        <a:latin typeface="Cambria Math" panose="02040503050406030204" pitchFamily="18" charset="0"/>
                      </a:rPr>
                      <m:t>𝑛</m:t>
                    </m:r>
                  </m:oMath>
                </a14:m>
                <a:r>
                  <a:rPr kumimoji="1" lang="zh-CN" altLang="en-US" dirty="0"/>
                  <a:t>满足</a:t>
                </a:r>
                <a14:m>
                  <m:oMath xmlns:m="http://schemas.openxmlformats.org/officeDocument/2006/math">
                    <m:r>
                      <a:rPr kumimoji="1" lang="en-US" altLang="zh-CN" i="1">
                        <a:latin typeface="Cambria Math" panose="02040503050406030204" pitchFamily="18" charset="0"/>
                      </a:rPr>
                      <m:t>𝜇</m:t>
                    </m:r>
                    <m:r>
                      <a:rPr kumimoji="1" lang="en-US" altLang="zh-CN" i="1">
                        <a:latin typeface="Cambria Math" panose="02040503050406030204" pitchFamily="18" charset="0"/>
                      </a:rPr>
                      <m:t>/</m:t>
                    </m:r>
                    <m:r>
                      <a:rPr kumimoji="1" lang="en-US" altLang="zh-CN" i="1">
                        <a:latin typeface="Cambria Math" panose="02040503050406030204" pitchFamily="18" charset="0"/>
                      </a:rPr>
                      <m:t>𝑛</m:t>
                    </m:r>
                    <m:r>
                      <a:rPr kumimoji="1" lang="en-US" altLang="zh-CN"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𝑚</m:t>
                        </m:r>
                      </m:e>
                      <m:sub>
                        <m:r>
                          <a:rPr kumimoji="1" lang="en-US" altLang="zh-CN" b="0" i="1" smtClean="0">
                            <a:latin typeface="Cambria Math" panose="02040503050406030204" pitchFamily="18" charset="0"/>
                            <a:ea typeface="Cambria Math" panose="02040503050406030204" pitchFamily="18" charset="0"/>
                          </a:rPr>
                          <m:t>𝐺</m:t>
                        </m:r>
                      </m:sub>
                    </m:sSub>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𝑘</m:t>
                    </m:r>
                    <m:r>
                      <a:rPr kumimoji="1" lang="en-US" altLang="zh-CN" i="1">
                        <a:latin typeface="Cambria Math" panose="02040503050406030204" pitchFamily="18" charset="0"/>
                        <a:ea typeface="Cambria Math" panose="02040503050406030204" pitchFamily="18" charset="0"/>
                      </a:rPr>
                      <m:t>)</m:t>
                    </m:r>
                  </m:oMath>
                </a14:m>
                <a:r>
                  <a:rPr kumimoji="1" lang="zh-CN" altLang="en-US" dirty="0"/>
                  <a:t>时存在赌博均衡</a:t>
                </a:r>
                <a:endParaRPr kumimoji="1" lang="en-US" altLang="zh-CN" dirty="0"/>
              </a:p>
              <a:p>
                <a:pPr lvl="1"/>
                <a:r>
                  <a:rPr kumimoji="1" lang="zh-CN" altLang="en-US" dirty="0"/>
                  <a:t>由</a:t>
                </a:r>
                <a14:m>
                  <m:oMath xmlns:m="http://schemas.openxmlformats.org/officeDocument/2006/math">
                    <m:sSub>
                      <m:sSubPr>
                        <m:ctrlPr>
                          <a:rPr kumimoji="1" lang="en-US" altLang="zh-CN" i="1" smtClean="0">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𝛿</m:t>
                        </m:r>
                      </m:e>
                      <m:sub>
                        <m:r>
                          <a:rPr kumimoji="1" lang="en-US" altLang="zh-CN" i="1">
                            <a:latin typeface="Cambria Math" panose="02040503050406030204" pitchFamily="18" charset="0"/>
                            <a:ea typeface="Cambria Math" panose="02040503050406030204" pitchFamily="18" charset="0"/>
                          </a:rPr>
                          <m:t>𝐺</m:t>
                        </m:r>
                      </m:sub>
                    </m:sSub>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num>
                      <m:den>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den>
                    </m:f>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𝛾</m:t>
                        </m:r>
                      </m:e>
                    </m:d>
                  </m:oMath>
                </a14:m>
                <a:r>
                  <a:rPr kumimoji="1" lang="zh-CN" altLang="en-US" dirty="0"/>
                  <a:t>，</a:t>
                </a:r>
                <a:r>
                  <a:rPr kumimoji="1" lang="en-US" altLang="zh-CN" dirty="0">
                    <a:ea typeface="Cambria Math" panose="02040503050406030204" pitchFamily="18" charset="0"/>
                  </a:rPr>
                  <a:t> </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𝛿</m:t>
                        </m:r>
                      </m:e>
                      <m:sub>
                        <m:r>
                          <a:rPr kumimoji="1" lang="en-US" altLang="zh-CN" i="1">
                            <a:latin typeface="Cambria Math" panose="02040503050406030204" pitchFamily="18" charset="0"/>
                            <a:ea typeface="Cambria Math" panose="02040503050406030204" pitchFamily="18" charset="0"/>
                          </a:rPr>
                          <m:t>𝑃</m:t>
                        </m:r>
                      </m:sub>
                    </m:sSub>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𝜌</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𝛼</m:t>
                    </m:r>
                  </m:oMath>
                </a14:m>
                <a:r>
                  <a:rPr kumimoji="1" lang="zh-CN" altLang="en-US" dirty="0"/>
                  <a:t>，</a:t>
                </a:r>
                <a14:m>
                  <m:oMath xmlns:m="http://schemas.openxmlformats.org/officeDocument/2006/math">
                    <m:r>
                      <a:rPr kumimoji="1" lang="zh-CN" altLang="en-US" i="1">
                        <a:latin typeface="Cambria Math" panose="02040503050406030204" pitchFamily="18" charset="0"/>
                      </a:rPr>
                      <m:t>𝛾</m:t>
                    </m:r>
                    <m:r>
                      <a:rPr kumimoji="1" lang="en-US" altLang="zh-CN" i="1">
                        <a:latin typeface="Cambria Math" panose="02040503050406030204" pitchFamily="18" charset="0"/>
                      </a:rPr>
                      <m:t>&gt;</m:t>
                    </m:r>
                    <m:r>
                      <a:rPr kumimoji="1" lang="en-US" altLang="zh-CN" i="1">
                        <a:latin typeface="Cambria Math" panose="02040503050406030204" pitchFamily="18" charset="0"/>
                        <a:ea typeface="Cambria Math" panose="02040503050406030204" pitchFamily="18" charset="0"/>
                      </a:rPr>
                      <m:t>𝛼</m:t>
                    </m:r>
                    <m:r>
                      <a:rPr kumimoji="1" lang="en-US" altLang="zh-CN" i="1">
                        <a:latin typeface="Cambria Math" panose="02040503050406030204" pitchFamily="18" charset="0"/>
                        <a:ea typeface="Cambria Math" panose="02040503050406030204" pitchFamily="18" charset="0"/>
                      </a:rPr>
                      <m:t>&gt;</m:t>
                    </m:r>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𝜋</m:t>
                        </m:r>
                      </m:e>
                    </m:d>
                    <m:r>
                      <a:rPr kumimoji="1" lang="en-US" altLang="zh-CN" i="1">
                        <a:latin typeface="Cambria Math" panose="02040503050406030204" pitchFamily="18" charset="0"/>
                        <a:ea typeface="Cambria Math" panose="02040503050406030204" pitchFamily="18" charset="0"/>
                      </a:rPr>
                      <m:t>𝛾</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𝜋𝛽</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𝜌</m:t>
                    </m:r>
                    <m:r>
                      <a:rPr kumimoji="1" lang="en-US" altLang="zh-CN" i="1">
                        <a:latin typeface="Cambria Math" panose="02040503050406030204" pitchFamily="18" charset="0"/>
                        <a:ea typeface="Cambria Math" panose="02040503050406030204" pitchFamily="18" charset="0"/>
                      </a:rPr>
                      <m:t>&gt;</m:t>
                    </m:r>
                    <m:r>
                      <a:rPr kumimoji="1" lang="en-US" altLang="zh-CN" i="1">
                        <a:latin typeface="Cambria Math" panose="02040503050406030204" pitchFamily="18" charset="0"/>
                        <a:ea typeface="Cambria Math" panose="02040503050406030204" pitchFamily="18" charset="0"/>
                      </a:rPr>
                      <m:t>𝛼</m:t>
                    </m:r>
                  </m:oMath>
                </a14:m>
                <a:r>
                  <a:rPr kumimoji="1" lang="zh-CN" altLang="en-US" dirty="0"/>
                  <a:t>得到</a:t>
                </a:r>
                <a:br>
                  <a:rPr kumimoji="1" lang="en-US" altLang="zh-CN" dirty="0"/>
                </a:br>
                <a:br>
                  <a:rPr kumimoji="1" lang="en-US" altLang="zh-CN"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𝑃</m:t>
                        </m:r>
                      </m:sub>
                    </m:sSub>
                    <m:r>
                      <a:rPr kumimoji="1" lang="en-US" altLang="zh-CN" b="0" i="1" smtClean="0">
                        <a:latin typeface="Cambria Math" panose="02040503050406030204" pitchFamily="18" charset="0"/>
                      </a:rPr>
                      <m:t>&gt;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𝜋</m:t>
                        </m:r>
                      </m:e>
                    </m:d>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𝑃</m:t>
                        </m:r>
                      </m:sub>
                    </m:sSub>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e>
                    </m:d>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𝜋</m:t>
                        </m:r>
                      </m:e>
                    </m:d>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𝛾</m:t>
                        </m:r>
                      </m:e>
                    </m:d>
                    <m:r>
                      <a:rPr kumimoji="1" lang="en-US" altLang="zh-CN" b="0" i="1" smtClean="0">
                        <a:latin typeface="Cambria Math" panose="02040503050406030204" pitchFamily="18" charset="0"/>
                      </a:rPr>
                      <m:t>&gt;</m:t>
                    </m:r>
                    <m:r>
                      <a:rPr kumimoji="1" lang="en-US" altLang="zh-CN" b="0" i="1" smtClean="0">
                        <a:latin typeface="Cambria Math" panose="02040503050406030204" pitchFamily="18" charset="0"/>
                      </a:rPr>
                      <m:t>𝜋</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𝛽</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0</m:t>
                    </m:r>
                  </m:oMath>
                </a14:m>
                <a:br>
                  <a:rPr kumimoji="1" lang="en-US" altLang="zh-CN" dirty="0"/>
                </a:br>
                <a:br>
                  <a:rPr kumimoji="1" lang="en-US" altLang="zh-CN" dirty="0"/>
                </a:br>
                <a:r>
                  <a:rPr kumimoji="1" lang="zh-CN" altLang="en-US" dirty="0"/>
                  <a:t>因此，</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𝑃</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𝑘</m:t>
                        </m:r>
                      </m:e>
                    </m:d>
                  </m:oMath>
                </a14:m>
                <a:r>
                  <a:rPr kumimoji="1" lang="zh-CN" altLang="en-US" dirty="0"/>
                  <a:t>和</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𝐺</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𝑘</m:t>
                        </m:r>
                      </m:e>
                    </m:d>
                  </m:oMath>
                </a14:m>
                <a:r>
                  <a:rPr kumimoji="1" lang="zh-CN" altLang="en-US" dirty="0"/>
                  <a:t>都关于</a:t>
                </a:r>
                <a:r>
                  <a:rPr kumimoji="1" lang="en-US" altLang="zh-CN" dirty="0"/>
                  <a:t>k</a:t>
                </a:r>
                <a:r>
                  <a:rPr kumimoji="1" lang="zh-CN" altLang="en-US" dirty="0"/>
                  <a:t>线性递减</a:t>
                </a:r>
                <a:endParaRPr kumimoji="1" lang="en-US" altLang="zh-CN" dirty="0"/>
              </a:p>
            </p:txBody>
          </p:sp>
        </mc:Choice>
        <mc:Fallback xmlns="">
          <p:sp>
            <p:nvSpPr>
              <p:cNvPr id="2" name="内容占位符 1">
                <a:extLst>
                  <a:ext uri="{FF2B5EF4-FFF2-40B4-BE49-F238E27FC236}">
                    <a16:creationId xmlns:a16="http://schemas.microsoft.com/office/drawing/2014/main" id="{0E9A79D6-3012-B42D-1D91-1599BE067A46}"/>
                  </a:ext>
                </a:extLst>
              </p:cNvPr>
              <p:cNvSpPr>
                <a:spLocks noGrp="1" noRot="1" noChangeAspect="1" noMove="1" noResize="1" noEditPoints="1" noAdjustHandles="1" noChangeArrowheads="1" noChangeShapeType="1" noTextEdit="1"/>
              </p:cNvSpPr>
              <p:nvPr>
                <p:ph idx="1"/>
              </p:nvPr>
            </p:nvSpPr>
            <p:spPr>
              <a:blipFill>
                <a:blip r:embed="rId2"/>
                <a:stretch>
                  <a:fillRect l="-1261" t="-1630" r="-25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1EE3830-5D4D-8982-1AF9-9AD2A13CBC20}"/>
              </a:ext>
            </a:extLst>
          </p:cNvPr>
          <p:cNvSpPr>
            <a:spLocks noGrp="1"/>
          </p:cNvSpPr>
          <p:nvPr>
            <p:ph type="title"/>
          </p:nvPr>
        </p:nvSpPr>
        <p:spPr/>
        <p:txBody>
          <a:bodyPr/>
          <a:lstStyle/>
          <a:p>
            <a:r>
              <a:rPr kumimoji="1" lang="zh-CN" altLang="en-US" dirty="0"/>
              <a:t>模型结论：命题一</a:t>
            </a:r>
          </a:p>
        </p:txBody>
      </p:sp>
      <p:sp>
        <p:nvSpPr>
          <p:cNvPr id="4" name="文本框 3">
            <a:extLst>
              <a:ext uri="{FF2B5EF4-FFF2-40B4-BE49-F238E27FC236}">
                <a16:creationId xmlns:a16="http://schemas.microsoft.com/office/drawing/2014/main" id="{AE10B8DA-1272-0773-EFDD-0C114E30B964}"/>
              </a:ext>
            </a:extLst>
          </p:cNvPr>
          <p:cNvSpPr txBox="1"/>
          <p:nvPr/>
        </p:nvSpPr>
        <p:spPr>
          <a:xfrm>
            <a:off x="5638800" y="2975113"/>
            <a:ext cx="65" cy="276999"/>
          </a:xfrm>
          <a:prstGeom prst="rect">
            <a:avLst/>
          </a:prstGeom>
          <a:noFill/>
        </p:spPr>
        <p:txBody>
          <a:bodyPr wrap="none" lIns="0" tIns="0" rIns="0" bIns="0" rtlCol="0">
            <a:spAutoFit/>
          </a:bodyPr>
          <a:lstStyle/>
          <a:p>
            <a:endParaRPr kumimoji="1" lang="zh-CN" altLang="en-US" dirty="0"/>
          </a:p>
        </p:txBody>
      </p:sp>
    </p:spTree>
    <p:extLst>
      <p:ext uri="{BB962C8B-B14F-4D97-AF65-F5344CB8AC3E}">
        <p14:creationId xmlns:p14="http://schemas.microsoft.com/office/powerpoint/2010/main" val="2612326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6F41543-A9FB-ACAE-52E6-C151F546E219}"/>
                  </a:ext>
                </a:extLst>
              </p:cNvPr>
              <p:cNvSpPr>
                <a:spLocks noGrp="1"/>
              </p:cNvSpPr>
              <p:nvPr>
                <p:ph idx="1"/>
              </p:nvPr>
            </p:nvSpPr>
            <p:spPr>
              <a:xfrm>
                <a:off x="1122412" y="1207008"/>
                <a:ext cx="3565966" cy="4662086"/>
              </a:xfrm>
            </p:spPr>
            <p:txBody>
              <a:bodyPr/>
              <a:lstStyle/>
              <a:p>
                <a:pPr algn="just"/>
                <a:r>
                  <a:rPr kumimoji="1" lang="zh-CN" altLang="en-US" dirty="0"/>
                  <a:t>资本要求均衡曲线</a:t>
                </a:r>
                <a:endParaRPr kumimoji="1" lang="en-US" altLang="zh-CN" dirty="0"/>
              </a:p>
              <a:p>
                <a:pPr lvl="1" algn="just"/>
                <a:r>
                  <a:rPr kumimoji="1" lang="zh-CN" altLang="en-US" dirty="0"/>
                  <a:t>在</a:t>
                </a:r>
                <a:r>
                  <a:rPr kumimoji="1" lang="en-US" altLang="zh-CN" dirty="0"/>
                  <a:t>P</a:t>
                </a:r>
                <a:r>
                  <a:rPr kumimoji="1" lang="zh-CN" altLang="en-US" dirty="0"/>
                  <a:t>区域，中介利润率</a:t>
                </a:r>
                <a:r>
                  <a:rPr kumimoji="1" lang="el-GR" altLang="zh-CN" dirty="0"/>
                  <a:t>μ/</a:t>
                </a:r>
                <a:r>
                  <a:rPr kumimoji="1" lang="en-US" altLang="zh-CN" dirty="0"/>
                  <a:t>n</a:t>
                </a:r>
                <a:r>
                  <a:rPr kumimoji="1" lang="zh-CN" altLang="en-US" dirty="0"/>
                  <a:t>高于线</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oMath>
                </a14:m>
                <a:r>
                  <a:rPr kumimoji="1" lang="zh-CN" altLang="en-US" dirty="0"/>
                  <a:t>，只有审慎均衡存在</a:t>
                </a:r>
                <a:endParaRPr kumimoji="1" lang="en-US" altLang="zh-CN" dirty="0"/>
              </a:p>
              <a:p>
                <a:pPr lvl="1" algn="just"/>
                <a:r>
                  <a:rPr kumimoji="1" lang="zh-CN" altLang="en-US" dirty="0"/>
                  <a:t>在区域</a:t>
                </a:r>
                <a:r>
                  <a:rPr kumimoji="1" lang="en-US" altLang="zh-CN" dirty="0"/>
                  <a:t>G</a:t>
                </a:r>
                <a:r>
                  <a:rPr kumimoji="1" lang="zh-CN" altLang="en-US" dirty="0"/>
                  <a:t>，</a:t>
                </a:r>
                <a:r>
                  <a:rPr kumimoji="1" lang="el-GR" altLang="zh-CN" dirty="0"/>
                  <a:t>μ/</a:t>
                </a:r>
                <a:r>
                  <a:rPr kumimoji="1" lang="en-US" altLang="zh-CN" dirty="0"/>
                  <a:t>n</a:t>
                </a:r>
                <a:r>
                  <a:rPr kumimoji="1" lang="zh-CN" altLang="en-US" dirty="0"/>
                  <a:t>低于线</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𝑃</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 </m:t>
                    </m:r>
                  </m:oMath>
                </a14:m>
                <a:r>
                  <a:rPr kumimoji="1" lang="zh-CN" altLang="en-US" dirty="0"/>
                  <a:t>，只有赌博均衡存在</a:t>
                </a:r>
                <a:endParaRPr kumimoji="1" lang="en-US" altLang="zh-CN" dirty="0"/>
              </a:p>
              <a:p>
                <a:pPr lvl="1" algn="just"/>
                <a:r>
                  <a:rPr kumimoji="1" lang="zh-CN" altLang="en-US" dirty="0"/>
                  <a:t>在区域</a:t>
                </a:r>
                <a:r>
                  <a:rPr kumimoji="1" lang="en-US" altLang="zh-CN" dirty="0"/>
                  <a:t>P+G</a:t>
                </a:r>
                <a:r>
                  <a:rPr kumimoji="1" lang="zh-CN" altLang="en-US" dirty="0"/>
                  <a:t>中，</a:t>
                </a:r>
                <a:r>
                  <a:rPr kumimoji="1" lang="el-GR" altLang="zh-CN" dirty="0"/>
                  <a:t>μ/</a:t>
                </a:r>
                <a:r>
                  <a:rPr kumimoji="1" lang="en-US" altLang="zh-CN" dirty="0"/>
                  <a:t>n</a:t>
                </a:r>
                <a:r>
                  <a:rPr kumimoji="1" lang="zh-CN" altLang="en-US" dirty="0"/>
                  <a:t>在两条线之间，两种类型均衡都存在</a:t>
                </a:r>
              </a:p>
            </p:txBody>
          </p:sp>
        </mc:Choice>
        <mc:Fallback xmlns="">
          <p:sp>
            <p:nvSpPr>
              <p:cNvPr id="2" name="内容占位符 1">
                <a:extLst>
                  <a:ext uri="{FF2B5EF4-FFF2-40B4-BE49-F238E27FC236}">
                    <a16:creationId xmlns:a16="http://schemas.microsoft.com/office/drawing/2014/main" id="{86F41543-A9FB-ACAE-52E6-C151F546E219}"/>
                  </a:ext>
                </a:extLst>
              </p:cNvPr>
              <p:cNvSpPr>
                <a:spLocks noGrp="1" noRot="1" noChangeAspect="1" noMove="1" noResize="1" noEditPoints="1" noAdjustHandles="1" noChangeArrowheads="1" noChangeShapeType="1" noTextEdit="1"/>
              </p:cNvSpPr>
              <p:nvPr>
                <p:ph idx="1"/>
              </p:nvPr>
            </p:nvSpPr>
            <p:spPr>
              <a:xfrm>
                <a:off x="1122412" y="1207008"/>
                <a:ext cx="3565966" cy="4662086"/>
              </a:xfrm>
              <a:blipFill>
                <a:blip r:embed="rId3"/>
                <a:stretch>
                  <a:fillRect l="-3546" t="-1630" r="-425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D5E0636-B604-8EF6-81C1-EBB1AC0537B9}"/>
              </a:ext>
            </a:extLst>
          </p:cNvPr>
          <p:cNvSpPr>
            <a:spLocks noGrp="1"/>
          </p:cNvSpPr>
          <p:nvPr>
            <p:ph type="title"/>
          </p:nvPr>
        </p:nvSpPr>
        <p:spPr/>
        <p:txBody>
          <a:bodyPr/>
          <a:lstStyle/>
          <a:p>
            <a:r>
              <a:rPr kumimoji="1" lang="zh-CN" altLang="en-US" dirty="0"/>
              <a:t>模型结论：命题一</a:t>
            </a:r>
          </a:p>
        </p:txBody>
      </p:sp>
      <p:pic>
        <p:nvPicPr>
          <p:cNvPr id="1025" name="Picture 1" descr="page12image10906592">
            <a:extLst>
              <a:ext uri="{FF2B5EF4-FFF2-40B4-BE49-F238E27FC236}">
                <a16:creationId xmlns:a16="http://schemas.microsoft.com/office/drawing/2014/main" id="{3FE7349D-2BE9-D2A5-3023-0F7C5AE54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0548" y="1280738"/>
            <a:ext cx="6099040" cy="4120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653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B8CFAAC-187B-846D-523F-3B565F1513B6}"/>
                  </a:ext>
                </a:extLst>
              </p:cNvPr>
              <p:cNvSpPr>
                <a:spLocks noGrp="1"/>
              </p:cNvSpPr>
              <p:nvPr>
                <p:ph idx="1"/>
              </p:nvPr>
            </p:nvSpPr>
            <p:spPr/>
            <p:txBody>
              <a:bodyPr/>
              <a:lstStyle/>
              <a:p>
                <a:r>
                  <a:rPr kumimoji="1" lang="zh-CN" altLang="en-US" dirty="0"/>
                  <a:t>结论</a:t>
                </a:r>
                <a:endParaRPr kumimoji="1" lang="en-US" altLang="zh-CN" dirty="0"/>
              </a:p>
              <a:p>
                <a:pPr lvl="1"/>
                <a:r>
                  <a:rPr kumimoji="1" lang="zh-CN" altLang="en-US" dirty="0"/>
                  <a:t>衡量银行市场力量的</a:t>
                </a:r>
                <a14:m>
                  <m:oMath xmlns:m="http://schemas.openxmlformats.org/officeDocument/2006/math">
                    <m:r>
                      <a:rPr kumimoji="1" lang="en-US" altLang="zh-CN" b="0" i="1" smtClean="0">
                        <a:latin typeface="Cambria Math" panose="02040503050406030204" pitchFamily="18" charset="0"/>
                      </a:rPr>
                      <m:t>𝜇</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oMath>
                </a14:m>
                <a:r>
                  <a:rPr kumimoji="1" lang="zh-CN" altLang="en-US" dirty="0"/>
                  <a:t>越高越有利于形成审慎均衡</a:t>
                </a:r>
                <a:endParaRPr kumimoji="1" lang="en-US" altLang="zh-CN" dirty="0"/>
              </a:p>
              <a:p>
                <a:pPr lvl="1"/>
                <a:r>
                  <a:rPr kumimoji="1" lang="zh-CN" altLang="en-US" dirty="0"/>
                  <a:t>当银行获得大量存款，则有动力选择审慎策略；而当银行获得的存款很少，则有动机选择赌博策略；当中介利润处于二者之间时，银行的策略互动产生了多个均衡</a:t>
                </a:r>
                <a:endParaRPr kumimoji="1" lang="en-US" altLang="zh-CN" dirty="0"/>
              </a:p>
              <a:p>
                <a:pPr lvl="1"/>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r>
                      <a:rPr kumimoji="1" lang="zh-CN" altLang="en-US" b="0" i="0"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𝐺</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𝑘</m:t>
                    </m:r>
                    <m:r>
                      <a:rPr kumimoji="1" lang="en-US" altLang="zh-CN" i="1">
                        <a:latin typeface="Cambria Math" panose="02040503050406030204" pitchFamily="18" charset="0"/>
                      </a:rPr>
                      <m:t>)</m:t>
                    </m:r>
                  </m:oMath>
                </a14:m>
                <a:r>
                  <a:rPr kumimoji="1" lang="zh-CN" altLang="en-US" dirty="0"/>
                  <a:t>和</a:t>
                </a:r>
                <a14:m>
                  <m:oMath xmlns:m="http://schemas.openxmlformats.org/officeDocument/2006/math">
                    <m:acc>
                      <m:accPr>
                        <m:chr m:val="̂"/>
                        <m:ctrlPr>
                          <a:rPr kumimoji="1" lang="zh-CN" altLang="en-US" i="1" dirty="0" smtClean="0">
                            <a:latin typeface="Cambria Math" panose="02040503050406030204" pitchFamily="18" charset="0"/>
                          </a:rPr>
                        </m:ctrlPr>
                      </m:accPr>
                      <m:e>
                        <m:r>
                          <a:rPr kumimoji="1" lang="en-US" altLang="zh-CN" b="0" i="1" dirty="0" smtClean="0">
                            <a:latin typeface="Cambria Math" panose="02040503050406030204" pitchFamily="18" charset="0"/>
                          </a:rPr>
                          <m:t>𝑘</m:t>
                        </m:r>
                      </m:e>
                    </m:acc>
                  </m:oMath>
                </a14:m>
                <a:r>
                  <a:rPr kumimoji="1" lang="zh-CN" altLang="en-US" dirty="0"/>
                  <a:t>都关于赌博资产和审慎资产收益之间的价差递增，当赌博资产变得相对更有吸引力时，赌博的均衡区域就会变大，审慎的均衡区域就会变小。；</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r>
                      <a:rPr kumimoji="1" lang="zh-CN" altLang="en-US" b="0" i="0"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𝐺</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𝑘</m:t>
                    </m:r>
                    <m:r>
                      <a:rPr kumimoji="1" lang="en-US" altLang="zh-CN" i="1">
                        <a:latin typeface="Cambria Math" panose="02040503050406030204" pitchFamily="18" charset="0"/>
                      </a:rPr>
                      <m:t>)</m:t>
                    </m:r>
                  </m:oMath>
                </a14:m>
                <a:r>
                  <a:rPr kumimoji="1" lang="zh-CN" altLang="en-US" dirty="0"/>
                  <a:t>和</a:t>
                </a:r>
                <a14:m>
                  <m:oMath xmlns:m="http://schemas.openxmlformats.org/officeDocument/2006/math">
                    <m:acc>
                      <m:accPr>
                        <m:chr m:val="̂"/>
                        <m:ctrlPr>
                          <a:rPr kumimoji="1" lang="zh-CN" altLang="en-US" i="1" dirty="0" smtClean="0">
                            <a:latin typeface="Cambria Math" panose="02040503050406030204" pitchFamily="18" charset="0"/>
                          </a:rPr>
                        </m:ctrlPr>
                      </m:accPr>
                      <m:e>
                        <m:r>
                          <a:rPr kumimoji="1" lang="en-US" altLang="zh-CN" b="0" i="1" dirty="0" smtClean="0">
                            <a:latin typeface="Cambria Math" panose="02040503050406030204" pitchFamily="18" charset="0"/>
                          </a:rPr>
                          <m:t>𝑘</m:t>
                        </m:r>
                      </m:e>
                    </m:acc>
                  </m:oMath>
                </a14:m>
                <a:r>
                  <a:rPr kumimoji="1" lang="zh-CN" altLang="en-US" dirty="0"/>
                  <a:t>都关于赌博失败概率</a:t>
                </a:r>
                <a:r>
                  <a:rPr kumimoji="1" lang="en-US" altLang="zh-CN" dirty="0"/>
                  <a:t>π</a:t>
                </a:r>
                <a:r>
                  <a:rPr kumimoji="1" lang="zh-CN" altLang="en-US" dirty="0"/>
                  <a:t>递减；</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r>
                      <a:rPr kumimoji="1" lang="zh-CN" altLang="en-US" b="0" i="0"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𝐺</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𝑘</m:t>
                    </m:r>
                    <m:r>
                      <a:rPr kumimoji="1" lang="en-US" altLang="zh-CN" i="1">
                        <a:latin typeface="Cambria Math" panose="02040503050406030204" pitchFamily="18" charset="0"/>
                      </a:rPr>
                      <m:t>)</m:t>
                    </m:r>
                  </m:oMath>
                </a14:m>
                <a:r>
                  <a:rPr kumimoji="1" lang="zh-CN" altLang="en-US" dirty="0"/>
                  <a:t>关于资本成本</a:t>
                </a:r>
                <a:r>
                  <a:rPr kumimoji="1" lang="en-US" altLang="zh-CN" dirty="0" err="1"/>
                  <a:t>ρ</a:t>
                </a:r>
                <a:r>
                  <a:rPr kumimoji="1" lang="zh-CN" altLang="en-US" dirty="0"/>
                  <a:t>递减，而资本成本越高，相同的资本要求下银行会越审慎</a:t>
                </a:r>
                <a:endParaRPr kumimoji="1" lang="en-US" altLang="zh-CN" dirty="0"/>
              </a:p>
              <a:p>
                <a:pPr lvl="1"/>
                <a:r>
                  <a:rPr kumimoji="1" lang="zh-CN" altLang="en-US" dirty="0"/>
                  <a:t>意味着如果银行竞争的增加降低了中介利润率，并将银行推向赌博均衡区域，那么资本要求</a:t>
                </a:r>
                <a:r>
                  <a:rPr kumimoji="1" lang="en-US" altLang="zh-CN" dirty="0"/>
                  <a:t>k</a:t>
                </a:r>
                <a:r>
                  <a:rPr kumimoji="1" lang="zh-CN" altLang="en-US" dirty="0"/>
                  <a:t>的增加可以将它们转回存在审慎均衡的区域</a:t>
                </a:r>
                <a:endParaRPr kumimoji="1" lang="en-US" altLang="zh-CN" dirty="0"/>
              </a:p>
              <a:p>
                <a:pPr lvl="1"/>
                <a:endParaRPr kumimoji="1" lang="en-US" altLang="zh-CN" dirty="0"/>
              </a:p>
              <a:p>
                <a:pPr lvl="1"/>
                <a:endParaRPr kumimoji="1" lang="zh-CN" altLang="en-US" dirty="0"/>
              </a:p>
            </p:txBody>
          </p:sp>
        </mc:Choice>
        <mc:Fallback xmlns="">
          <p:sp>
            <p:nvSpPr>
              <p:cNvPr id="2" name="内容占位符 1">
                <a:extLst>
                  <a:ext uri="{FF2B5EF4-FFF2-40B4-BE49-F238E27FC236}">
                    <a16:creationId xmlns:a16="http://schemas.microsoft.com/office/drawing/2014/main" id="{5B8CFAAC-187B-846D-523F-3B565F1513B6}"/>
                  </a:ext>
                </a:extLst>
              </p:cNvPr>
              <p:cNvSpPr>
                <a:spLocks noGrp="1" noRot="1" noChangeAspect="1" noMove="1" noResize="1" noEditPoints="1" noAdjustHandles="1" noChangeArrowheads="1" noChangeShapeType="1" noTextEdit="1"/>
              </p:cNvSpPr>
              <p:nvPr>
                <p:ph idx="1"/>
              </p:nvPr>
            </p:nvSpPr>
            <p:spPr>
              <a:blipFill>
                <a:blip r:embed="rId2"/>
                <a:stretch>
                  <a:fillRect l="-1261" t="-1630" r="-403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EDE3955-6022-5283-19A9-4FF2F58FB4B7}"/>
              </a:ext>
            </a:extLst>
          </p:cNvPr>
          <p:cNvSpPr>
            <a:spLocks noGrp="1"/>
          </p:cNvSpPr>
          <p:nvPr>
            <p:ph type="title"/>
          </p:nvPr>
        </p:nvSpPr>
        <p:spPr/>
        <p:txBody>
          <a:bodyPr/>
          <a:lstStyle/>
          <a:p>
            <a:r>
              <a:rPr kumimoji="1" lang="zh-CN" altLang="en-US" dirty="0"/>
              <a:t>模型结论：命题一</a:t>
            </a:r>
          </a:p>
        </p:txBody>
      </p:sp>
    </p:spTree>
    <p:extLst>
      <p:ext uri="{BB962C8B-B14F-4D97-AF65-F5344CB8AC3E}">
        <p14:creationId xmlns:p14="http://schemas.microsoft.com/office/powerpoint/2010/main" val="153470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8890259-FCF2-79C9-B9B7-ED032E0A72D5}"/>
                  </a:ext>
                </a:extLst>
              </p:cNvPr>
              <p:cNvSpPr>
                <a:spLocks noGrp="1"/>
              </p:cNvSpPr>
              <p:nvPr>
                <p:ph idx="1"/>
              </p:nvPr>
            </p:nvSpPr>
            <p:spPr/>
            <p:txBody>
              <a:bodyPr/>
              <a:lstStyle/>
              <a:p>
                <a:r>
                  <a:rPr kumimoji="1" lang="zh-CN" altLang="en-US" dirty="0"/>
                  <a:t>转回审慎这一结论是否有效？</a:t>
                </a:r>
                <a:endParaRPr kumimoji="1" lang="en-US" altLang="zh-CN" dirty="0"/>
              </a:p>
              <a:p>
                <a:pPr lvl="1"/>
                <a:r>
                  <a:rPr kumimoji="1" lang="zh-CN" altLang="en-US" dirty="0"/>
                  <a:t>在审慎情形下存款人的福利</a:t>
                </a:r>
                <a:br>
                  <a:rPr kumimoji="1" lang="en-US" altLang="zh-CN" dirty="0"/>
                </a:br>
                <a14:m>
                  <m:oMath xmlns:m="http://schemas.openxmlformats.org/officeDocument/2006/math">
                    <m:r>
                      <a:rPr kumimoji="1" lang="en-US" altLang="zh-CN" b="0" i="1" smtClean="0">
                        <a:latin typeface="Cambria Math" panose="02040503050406030204" pitchFamily="18" charset="0"/>
                      </a:rPr>
                      <m:t>1+</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𝜇</m:t>
                        </m:r>
                      </m:num>
                      <m:den>
                        <m:r>
                          <a:rPr kumimoji="1" lang="en-US" altLang="zh-CN" b="0" i="1" smtClean="0">
                            <a:latin typeface="Cambria Math" panose="02040503050406030204" pitchFamily="18" charset="0"/>
                          </a:rPr>
                          <m:t>𝑛</m:t>
                        </m:r>
                      </m:den>
                    </m:f>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𝑃</m:t>
                        </m:r>
                      </m:sub>
                    </m:sSub>
                    <m:r>
                      <a:rPr kumimoji="1" lang="en-US" altLang="zh-CN" b="0" i="1" smtClean="0">
                        <a:latin typeface="Cambria Math" panose="02040503050406030204" pitchFamily="18" charset="0"/>
                      </a:rPr>
                      <m:t>𝑘</m:t>
                    </m:r>
                  </m:oMath>
                </a14:m>
                <a:br>
                  <a:rPr kumimoji="1" lang="en-US" altLang="zh-CN" dirty="0"/>
                </a:br>
                <a:r>
                  <a:rPr kumimoji="1" lang="zh-CN" altLang="en-US" dirty="0"/>
                  <a:t>在赌博情形下存款人的福利</a:t>
                </a:r>
                <a:br>
                  <a:rPr kumimoji="1" lang="en-US" altLang="zh-CN" dirty="0"/>
                </a:br>
                <a14:m>
                  <m:oMath xmlns:m="http://schemas.openxmlformats.org/officeDocument/2006/math">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𝜋</m:t>
                        </m:r>
                      </m:e>
                    </m:d>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𝐺</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𝜋</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𝛽</m:t>
                        </m:r>
                      </m:e>
                    </m:d>
                    <m:r>
                      <a:rPr kumimoji="1" lang="en-US" altLang="zh-CN" b="0" i="1" smtClean="0">
                        <a:latin typeface="Cambria Math" panose="02040503050406030204" pitchFamily="18" charset="0"/>
                      </a:rPr>
                      <m:t>=1+</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𝜋</m:t>
                        </m:r>
                      </m:e>
                    </m:d>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𝜇</m:t>
                            </m:r>
                          </m:num>
                          <m:den>
                            <m:r>
                              <a:rPr kumimoji="1" lang="en-US" altLang="zh-CN" b="0" i="1" smtClean="0">
                                <a:latin typeface="Cambria Math" panose="02040503050406030204" pitchFamily="18" charset="0"/>
                              </a:rPr>
                              <m:t>𝑛</m:t>
                            </m:r>
                          </m:den>
                        </m:f>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𝜋𝛽</m:t>
                    </m:r>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𝜋</m:t>
                        </m:r>
                      </m:e>
                    </m:d>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𝑘</m:t>
                    </m:r>
                  </m:oMath>
                </a14:m>
                <a:endParaRPr kumimoji="1" lang="en-US" altLang="zh-CN" dirty="0"/>
              </a:p>
              <a:p>
                <a:pPr lvl="1"/>
                <a:r>
                  <a:rPr kumimoji="1" lang="zh-CN" altLang="en-US" dirty="0"/>
                  <a:t>在审慎情形和赌博情形下银行股东的福利</a:t>
                </a:r>
                <a:endParaRPr kumimoji="1" lang="en-US" altLang="zh-CN" dirty="0"/>
              </a:p>
              <a:p>
                <a:pPr lvl="1"/>
                <a:endParaRPr kumimoji="1" lang="zh-CN" altLang="en-US" dirty="0"/>
              </a:p>
            </p:txBody>
          </p:sp>
        </mc:Choice>
        <mc:Fallback xmlns="">
          <p:sp>
            <p:nvSpPr>
              <p:cNvPr id="2" name="内容占位符 1">
                <a:extLst>
                  <a:ext uri="{FF2B5EF4-FFF2-40B4-BE49-F238E27FC236}">
                    <a16:creationId xmlns:a16="http://schemas.microsoft.com/office/drawing/2014/main" id="{78890259-FCF2-79C9-B9B7-ED032E0A72D5}"/>
                  </a:ext>
                </a:extLst>
              </p:cNvPr>
              <p:cNvSpPr>
                <a:spLocks noGrp="1" noRot="1" noChangeAspect="1" noMove="1" noResize="1" noEditPoints="1" noAdjustHandles="1" noChangeArrowheads="1" noChangeShapeType="1" noTextEdit="1"/>
              </p:cNvSpPr>
              <p:nvPr>
                <p:ph idx="1"/>
              </p:nvPr>
            </p:nvSpPr>
            <p:spPr>
              <a:blipFill>
                <a:blip r:embed="rId2"/>
                <a:stretch>
                  <a:fillRect l="-1261" t="-163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9B3EF80-D4A4-6398-BC3D-F3E980EEDDA2}"/>
              </a:ext>
            </a:extLst>
          </p:cNvPr>
          <p:cNvSpPr>
            <a:spLocks noGrp="1"/>
          </p:cNvSpPr>
          <p:nvPr>
            <p:ph type="title"/>
          </p:nvPr>
        </p:nvSpPr>
        <p:spPr/>
        <p:txBody>
          <a:bodyPr/>
          <a:lstStyle/>
          <a:p>
            <a:r>
              <a:rPr kumimoji="1" lang="zh-CN" altLang="en-US" dirty="0"/>
              <a:t>模型结论：命题一</a:t>
            </a:r>
          </a:p>
        </p:txBody>
      </p:sp>
      <p:pic>
        <p:nvPicPr>
          <p:cNvPr id="5" name="图片 4">
            <a:extLst>
              <a:ext uri="{FF2B5EF4-FFF2-40B4-BE49-F238E27FC236}">
                <a16:creationId xmlns:a16="http://schemas.microsoft.com/office/drawing/2014/main" id="{70544770-559D-144C-9CFE-AD102C3D6C96}"/>
              </a:ext>
            </a:extLst>
          </p:cNvPr>
          <p:cNvPicPr>
            <a:picLocks noChangeAspect="1"/>
          </p:cNvPicPr>
          <p:nvPr/>
        </p:nvPicPr>
        <p:blipFill>
          <a:blip r:embed="rId3"/>
          <a:stretch>
            <a:fillRect/>
          </a:stretch>
        </p:blipFill>
        <p:spPr>
          <a:xfrm>
            <a:off x="1425222" y="3989122"/>
            <a:ext cx="9832623" cy="2273133"/>
          </a:xfrm>
          <a:prstGeom prst="rect">
            <a:avLst/>
          </a:prstGeom>
        </p:spPr>
      </p:pic>
    </p:spTree>
    <p:extLst>
      <p:ext uri="{BB962C8B-B14F-4D97-AF65-F5344CB8AC3E}">
        <p14:creationId xmlns:p14="http://schemas.microsoft.com/office/powerpoint/2010/main" val="260296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AD2B008-9C6C-34F9-6263-9F31ABD72789}"/>
                  </a:ext>
                </a:extLst>
              </p:cNvPr>
              <p:cNvSpPr>
                <a:spLocks noGrp="1"/>
              </p:cNvSpPr>
              <p:nvPr>
                <p:ph idx="1"/>
              </p:nvPr>
            </p:nvSpPr>
            <p:spPr>
              <a:xfrm>
                <a:off x="1122412" y="1207007"/>
                <a:ext cx="10058400" cy="5226450"/>
              </a:xfrm>
            </p:spPr>
            <p:txBody>
              <a:bodyPr>
                <a:normAutofit lnSpcReduction="10000"/>
              </a:bodyPr>
              <a:lstStyle/>
              <a:p>
                <a:r>
                  <a:rPr kumimoji="1" lang="zh-CN" altLang="en-US" dirty="0"/>
                  <a:t>转回审慎这一结论是否有效？</a:t>
                </a:r>
                <a:endParaRPr kumimoji="1" lang="en-US" altLang="zh-CN" dirty="0"/>
              </a:p>
              <a:p>
                <a:pPr lvl="1"/>
                <a:r>
                  <a:rPr kumimoji="1" lang="zh-CN" altLang="en-US" dirty="0"/>
                  <a:t>没有资本要求</a:t>
                </a:r>
                <a:r>
                  <a:rPr kumimoji="1" lang="en-US" altLang="zh-CN" dirty="0"/>
                  <a:t>k=0</a:t>
                </a:r>
                <a:r>
                  <a:rPr kumimoji="1" lang="zh-CN" altLang="en-US" dirty="0"/>
                  <a:t>时，只有当审慎资产收益大于赌博资产的期望收益，存款人才会倾向审慎均衡</a:t>
                </a:r>
                <a:br>
                  <a:rPr kumimoji="1" lang="en-US" altLang="zh-CN" dirty="0"/>
                </a:br>
                <a14:m>
                  <m:oMath xmlns:m="http://schemas.openxmlformats.org/officeDocument/2006/math">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&gt;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𝜋</m:t>
                        </m:r>
                      </m:e>
                    </m:d>
                    <m:r>
                      <a:rPr kumimoji="1" lang="en-US" altLang="zh-CN" b="0" i="1" smtClean="0">
                        <a:latin typeface="Cambria Math" panose="02040503050406030204" pitchFamily="18" charset="0"/>
                      </a:rPr>
                      <m:t>𝛾</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𝜋</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𝛽</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𝜇</m:t>
                            </m:r>
                          </m:num>
                          <m:den>
                            <m:r>
                              <a:rPr kumimoji="1" lang="en-US" altLang="zh-CN" b="0" i="1" smtClean="0">
                                <a:latin typeface="Cambria Math" panose="02040503050406030204" pitchFamily="18" charset="0"/>
                              </a:rPr>
                              <m:t>𝑛</m:t>
                            </m:r>
                          </m:den>
                        </m:f>
                      </m:e>
                    </m:d>
                  </m:oMath>
                </a14:m>
                <a:br>
                  <a:rPr kumimoji="1" lang="en-US" altLang="zh-CN" b="0" dirty="0"/>
                </a:br>
                <a:r>
                  <a:rPr kumimoji="1" lang="zh-CN" altLang="en-US" b="0" dirty="0"/>
                  <a:t>由于</a:t>
                </a:r>
                <a14:m>
                  <m:oMath xmlns:m="http://schemas.openxmlformats.org/officeDocument/2006/math">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𝜋</m:t>
                        </m:r>
                      </m:e>
                    </m:d>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&gt;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𝑃</m:t>
                        </m:r>
                      </m:sub>
                    </m:sSub>
                  </m:oMath>
                </a14:m>
                <a:r>
                  <a:rPr kumimoji="1" lang="zh-CN" altLang="en-US" dirty="0"/>
                  <a:t>，意味着只要满足上述条件，对于任意</a:t>
                </a:r>
                <a:r>
                  <a:rPr kumimoji="1" lang="en-US" altLang="zh-CN" dirty="0"/>
                  <a:t>k</a:t>
                </a:r>
                <a:r>
                  <a:rPr kumimoji="1" lang="zh-CN" altLang="en-US" dirty="0"/>
                  <a:t>，存款人福利在审慎均衡下都更好</a:t>
                </a:r>
                <a:endParaRPr kumimoji="1" lang="en-US" altLang="zh-CN" dirty="0"/>
              </a:p>
              <a:p>
                <a:pPr lvl="1"/>
                <a:r>
                  <a:rPr kumimoji="1" lang="zh-CN" altLang="en-US" dirty="0"/>
                  <a:t>假设上式成立，当</a:t>
                </a:r>
                <a:r>
                  <a:rPr kumimoji="1" lang="en-US" altLang="zh-CN" dirty="0"/>
                  <a:t>k=0</a:t>
                </a:r>
                <a:r>
                  <a:rPr kumimoji="1" lang="zh-CN" altLang="en-US" dirty="0"/>
                  <a:t>时只存在赌博均衡，此时避免赌博存在的最小资本要求</a:t>
                </a:r>
                <a:r>
                  <a:rPr kumimoji="1" lang="en-US" altLang="zh-CN" dirty="0"/>
                  <a:t>k</a:t>
                </a:r>
                <a:r>
                  <a:rPr kumimoji="1" lang="zh-CN" altLang="en-US" dirty="0"/>
                  <a:t>满足</a:t>
                </a:r>
                <a:br>
                  <a:rPr kumimoji="1" lang="en-US" altLang="zh-CN"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𝑘</m:t>
                            </m:r>
                          </m:e>
                          <m:sup>
                            <m:r>
                              <a:rPr kumimoji="1" lang="zh-CN" altLang="en-US" b="0" i="1" smtClean="0">
                                <a:latin typeface="Cambria Math" panose="02040503050406030204" pitchFamily="18" charset="0"/>
                              </a:rPr>
                              <m:t>∗</m:t>
                            </m:r>
                          </m:sup>
                        </m:sSup>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𝜇</m:t>
                        </m:r>
                      </m:num>
                      <m:den>
                        <m:r>
                          <a:rPr kumimoji="1" lang="en-US" altLang="zh-CN" b="0" i="1" smtClean="0">
                            <a:latin typeface="Cambria Math" panose="02040503050406030204" pitchFamily="18" charset="0"/>
                          </a:rPr>
                          <m:t>𝑛</m:t>
                        </m:r>
                      </m:den>
                    </m:f>
                  </m:oMath>
                </a14:m>
                <a:br>
                  <a:rPr kumimoji="1" lang="en-US" altLang="zh-CN" b="0" dirty="0"/>
                </a:b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𝑘</m:t>
                        </m:r>
                      </m:e>
                      <m:sup>
                        <m:r>
                          <a:rPr kumimoji="1" lang="zh-CN" altLang="en-US" b="0" i="1" smtClean="0">
                            <a:latin typeface="Cambria Math" panose="02040503050406030204" pitchFamily="18" charset="0"/>
                          </a:rPr>
                          <m:t>∗</m:t>
                        </m:r>
                      </m:sup>
                    </m:sSup>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𝛾</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−2</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h</m:t>
                            </m:r>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𝜇</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num>
                      <m:den>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𝑃</m:t>
                            </m:r>
                          </m:sub>
                        </m:sSub>
                      </m:den>
                    </m:f>
                  </m:oMath>
                </a14:m>
                <a:br>
                  <a:rPr kumimoji="1" lang="en-US" altLang="zh-CN" dirty="0"/>
                </a:br>
                <a:r>
                  <a:rPr kumimoji="1" lang="zh-CN" altLang="en-US" dirty="0"/>
                  <a:t>根据之前的讨论</a:t>
                </a:r>
                <a:br>
                  <a:rPr kumimoji="1" lang="en-US" altLang="zh-CN" dirty="0"/>
                </a:br>
                <a14:m>
                  <m:oMath xmlns:m="http://schemas.openxmlformats.org/officeDocument/2006/math">
                    <m:f>
                      <m:fPr>
                        <m:ctrlPr>
                          <a:rPr kumimoji="1" lang="en-US" altLang="zh-CN" i="1" smtClean="0">
                            <a:latin typeface="Cambria Math" panose="02040503050406030204" pitchFamily="18" charset="0"/>
                            <a:ea typeface="Cambria Math" panose="02040503050406030204" pitchFamily="18" charset="0"/>
                          </a:rPr>
                        </m:ctrlPr>
                      </m:fPr>
                      <m:num>
                        <m:r>
                          <a:rPr kumimoji="1" lang="en-US" altLang="zh-CN"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𝑘</m:t>
                            </m:r>
                          </m:e>
                          <m:sup>
                            <m:r>
                              <a:rPr kumimoji="1" lang="zh-CN" altLang="en-US" b="0" i="1" smtClean="0">
                                <a:latin typeface="Cambria Math" panose="02040503050406030204" pitchFamily="18" charset="0"/>
                                <a:ea typeface="Cambria Math" panose="02040503050406030204" pitchFamily="18" charset="0"/>
                              </a:rPr>
                              <m:t>∗</m:t>
                            </m:r>
                          </m:sup>
                        </m:sSup>
                      </m:num>
                      <m:den>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𝜇</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𝑛</m:t>
                        </m:r>
                        <m:r>
                          <a:rPr kumimoji="1" lang="en-US" altLang="zh-CN" b="0" i="1" smtClean="0">
                            <a:latin typeface="Cambria Math" panose="02040503050406030204" pitchFamily="18" charset="0"/>
                            <a:ea typeface="Cambria Math" panose="02040503050406030204" pitchFamily="18" charset="0"/>
                          </a:rPr>
                          <m:t>)</m:t>
                        </m:r>
                      </m:den>
                    </m:f>
                    <m:r>
                      <a:rPr kumimoji="1" lang="en-US" altLang="zh-CN" b="0" i="1" smtClean="0">
                        <a:latin typeface="Cambria Math" panose="02040503050406030204" pitchFamily="18" charset="0"/>
                        <a:ea typeface="Cambria Math" panose="02040503050406030204" pitchFamily="18" charset="0"/>
                      </a:rPr>
                      <m:t>&lt;0,</m:t>
                    </m:r>
                    <m:r>
                      <a:rPr kumimoji="1" lang="zh-CN" altLang="en-US" b="0" i="1" smtClean="0">
                        <a:latin typeface="Cambria Math" panose="02040503050406030204" pitchFamily="18" charset="0"/>
                        <a:ea typeface="Cambria Math" panose="02040503050406030204" pitchFamily="18" charset="0"/>
                      </a:rPr>
                      <m:t>   </m:t>
                    </m:r>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𝑘</m:t>
                            </m:r>
                          </m:e>
                          <m:sup>
                            <m:r>
                              <a:rPr kumimoji="1" lang="zh-CN" altLang="en-US" i="1">
                                <a:latin typeface="Cambria Math" panose="02040503050406030204" pitchFamily="18" charset="0"/>
                                <a:ea typeface="Cambria Math" panose="02040503050406030204" pitchFamily="18" charset="0"/>
                              </a:rPr>
                              <m:t>∗</m:t>
                            </m:r>
                          </m:sup>
                        </m:sSup>
                      </m:num>
                      <m:den>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𝛾</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𝛼</m:t>
                        </m:r>
                        <m:r>
                          <a:rPr kumimoji="1" lang="en-US" altLang="zh-CN" i="1">
                            <a:latin typeface="Cambria Math" panose="02040503050406030204" pitchFamily="18" charset="0"/>
                            <a:ea typeface="Cambria Math" panose="02040503050406030204" pitchFamily="18" charset="0"/>
                          </a:rPr>
                          <m:t>)</m:t>
                        </m:r>
                      </m:den>
                    </m:f>
                    <m:r>
                      <a:rPr kumimoji="1" lang="en-US" altLang="zh-CN" b="0" i="1" smtClean="0">
                        <a:latin typeface="Cambria Math" panose="02040503050406030204" pitchFamily="18" charset="0"/>
                        <a:ea typeface="Cambria Math" panose="02040503050406030204" pitchFamily="18" charset="0"/>
                      </a:rPr>
                      <m:t>&gt;0,</m:t>
                    </m:r>
                    <m:r>
                      <a:rPr kumimoji="1" lang="zh-CN" altLang="en-US" b="0" i="1" smtClean="0">
                        <a:latin typeface="Cambria Math" panose="02040503050406030204" pitchFamily="18" charset="0"/>
                        <a:ea typeface="Cambria Math" panose="02040503050406030204" pitchFamily="18" charset="0"/>
                      </a:rPr>
                      <m:t>     </m:t>
                    </m:r>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𝑘</m:t>
                            </m:r>
                          </m:e>
                          <m:sup>
                            <m:r>
                              <a:rPr kumimoji="1" lang="zh-CN" altLang="en-US" i="1">
                                <a:latin typeface="Cambria Math" panose="02040503050406030204" pitchFamily="18" charset="0"/>
                                <a:ea typeface="Cambria Math" panose="02040503050406030204" pitchFamily="18" charset="0"/>
                              </a:rPr>
                              <m:t>∗</m:t>
                            </m:r>
                          </m:sup>
                        </m:sSup>
                      </m:num>
                      <m:den>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r>
                          <a:rPr kumimoji="1" lang="en-US" altLang="zh-CN" i="1">
                            <a:latin typeface="Cambria Math" panose="02040503050406030204" pitchFamily="18" charset="0"/>
                            <a:ea typeface="Cambria Math" panose="02040503050406030204" pitchFamily="18" charset="0"/>
                          </a:rPr>
                          <m:t>)</m:t>
                        </m:r>
                      </m:den>
                    </m:f>
                    <m:r>
                      <a:rPr kumimoji="1" lang="en-US" altLang="zh-CN" b="0" i="1" smtClean="0">
                        <a:latin typeface="Cambria Math" panose="02040503050406030204" pitchFamily="18" charset="0"/>
                        <a:ea typeface="Cambria Math" panose="02040503050406030204" pitchFamily="18" charset="0"/>
                      </a:rPr>
                      <m:t>&lt;0</m:t>
                    </m:r>
                  </m:oMath>
                </a14:m>
                <a:endParaRPr kumimoji="1" lang="en-US" altLang="zh-CN" b="0" dirty="0">
                  <a:ea typeface="Cambria Math" panose="02040503050406030204" pitchFamily="18" charset="0"/>
                </a:endParaRPr>
              </a:p>
              <a:p>
                <a:pPr lvl="1"/>
                <a:r>
                  <a:rPr kumimoji="1" lang="zh-CN" altLang="en-US" dirty="0"/>
                  <a:t>资本要求有利于促进银行的审慎行为，存款人以较低存款利率形式承担资本要求成本。若中介利润率更低、赌博资产吸引力更高则资本要求也应更高</a:t>
                </a:r>
                <a:endParaRPr kumimoji="1" lang="en-US" altLang="zh-CN" dirty="0"/>
              </a:p>
            </p:txBody>
          </p:sp>
        </mc:Choice>
        <mc:Fallback xmlns="">
          <p:sp>
            <p:nvSpPr>
              <p:cNvPr id="2" name="内容占位符 1">
                <a:extLst>
                  <a:ext uri="{FF2B5EF4-FFF2-40B4-BE49-F238E27FC236}">
                    <a16:creationId xmlns:a16="http://schemas.microsoft.com/office/drawing/2014/main" id="{2AD2B008-9C6C-34F9-6263-9F31ABD72789}"/>
                  </a:ext>
                </a:extLst>
              </p:cNvPr>
              <p:cNvSpPr>
                <a:spLocks noGrp="1" noRot="1" noChangeAspect="1" noMove="1" noResize="1" noEditPoints="1" noAdjustHandles="1" noChangeArrowheads="1" noChangeShapeType="1" noTextEdit="1"/>
              </p:cNvSpPr>
              <p:nvPr>
                <p:ph idx="1"/>
              </p:nvPr>
            </p:nvSpPr>
            <p:spPr>
              <a:xfrm>
                <a:off x="1122412" y="1207007"/>
                <a:ext cx="10058400" cy="5226450"/>
              </a:xfrm>
              <a:blipFill>
                <a:blip r:embed="rId2"/>
                <a:stretch>
                  <a:fillRect l="-1261" t="-2427" r="-151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3E17C18-DBF3-67E0-8302-35A71984DB42}"/>
              </a:ext>
            </a:extLst>
          </p:cNvPr>
          <p:cNvSpPr>
            <a:spLocks noGrp="1"/>
          </p:cNvSpPr>
          <p:nvPr>
            <p:ph type="title"/>
          </p:nvPr>
        </p:nvSpPr>
        <p:spPr/>
        <p:txBody>
          <a:bodyPr/>
          <a:lstStyle/>
          <a:p>
            <a:r>
              <a:rPr kumimoji="1" lang="zh-CN" altLang="en-US" dirty="0"/>
              <a:t>模型结论：命题一</a:t>
            </a:r>
          </a:p>
        </p:txBody>
      </p:sp>
    </p:spTree>
    <p:extLst>
      <p:ext uri="{BB962C8B-B14F-4D97-AF65-F5344CB8AC3E}">
        <p14:creationId xmlns:p14="http://schemas.microsoft.com/office/powerpoint/2010/main" val="4178851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99F137-CD9F-0EC0-CF9F-9BDCDB081D76}"/>
              </a:ext>
            </a:extLst>
          </p:cNvPr>
          <p:cNvSpPr>
            <a:spLocks noGrp="1"/>
          </p:cNvSpPr>
          <p:nvPr>
            <p:ph idx="1"/>
          </p:nvPr>
        </p:nvSpPr>
        <p:spPr/>
        <p:txBody>
          <a:bodyPr/>
          <a:lstStyle/>
          <a:p>
            <a:r>
              <a:rPr kumimoji="1" lang="zh-CN" altLang="en-US" dirty="0"/>
              <a:t>诱导银行选择审慎投资策略的两种替代方法</a:t>
            </a:r>
            <a:endParaRPr kumimoji="1" lang="en-US" altLang="zh-CN" dirty="0"/>
          </a:p>
          <a:p>
            <a:pPr lvl="1"/>
            <a:r>
              <a:rPr kumimoji="1" lang="zh-CN" altLang="en-US" dirty="0"/>
              <a:t>基于风险的资本要求：对投资审慎资产和赌博资产分别有不同的资本要求</a:t>
            </a:r>
            <a:endParaRPr kumimoji="1" lang="en-US" altLang="zh-CN" dirty="0"/>
          </a:p>
          <a:p>
            <a:pPr lvl="1"/>
            <a:r>
              <a:rPr kumimoji="1" lang="zh-CN" altLang="en-US" dirty="0"/>
              <a:t>引入存款利率上限：保证中介利润率</a:t>
            </a:r>
          </a:p>
        </p:txBody>
      </p:sp>
      <p:sp>
        <p:nvSpPr>
          <p:cNvPr id="3" name="标题 2">
            <a:extLst>
              <a:ext uri="{FF2B5EF4-FFF2-40B4-BE49-F238E27FC236}">
                <a16:creationId xmlns:a16="http://schemas.microsoft.com/office/drawing/2014/main" id="{09AE58F8-C864-A9A7-88F9-E6F9D1C0E0B0}"/>
              </a:ext>
            </a:extLst>
          </p:cNvPr>
          <p:cNvSpPr>
            <a:spLocks noGrp="1"/>
          </p:cNvSpPr>
          <p:nvPr>
            <p:ph type="title"/>
          </p:nvPr>
        </p:nvSpPr>
        <p:spPr/>
        <p:txBody>
          <a:bodyPr/>
          <a:lstStyle/>
          <a:p>
            <a:r>
              <a:rPr kumimoji="1" lang="zh-CN" altLang="en-US" dirty="0"/>
              <a:t>拓展研究</a:t>
            </a:r>
          </a:p>
        </p:txBody>
      </p:sp>
    </p:spTree>
    <p:extLst>
      <p:ext uri="{BB962C8B-B14F-4D97-AF65-F5344CB8AC3E}">
        <p14:creationId xmlns:p14="http://schemas.microsoft.com/office/powerpoint/2010/main" val="103332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F357C5C-BD37-C97F-9631-69FF61FBD4D1}"/>
              </a:ext>
            </a:extLst>
          </p:cNvPr>
          <p:cNvSpPr>
            <a:spLocks noGrp="1"/>
          </p:cNvSpPr>
          <p:nvPr>
            <p:ph idx="1"/>
          </p:nvPr>
        </p:nvSpPr>
        <p:spPr/>
        <p:txBody>
          <a:bodyPr/>
          <a:lstStyle/>
          <a:p>
            <a:r>
              <a:rPr kumimoji="1" lang="zh-CN" altLang="en-US" dirty="0"/>
              <a:t>监管收紧资本要求对银行风险承担的影响</a:t>
            </a:r>
            <a:endParaRPr kumimoji="1" lang="en-US" altLang="zh-CN" dirty="0"/>
          </a:p>
          <a:p>
            <a:pPr lvl="1"/>
            <a:r>
              <a:rPr kumimoji="1" lang="zh-CN" altLang="en-US" dirty="0"/>
              <a:t>资本风险效应：提高资本要求意味着违约下银行股东损失更大，因此降低银行冒险的动机</a:t>
            </a:r>
            <a:endParaRPr kumimoji="1" lang="en-US" altLang="zh-CN" dirty="0"/>
          </a:p>
          <a:p>
            <a:pPr lvl="1"/>
            <a:r>
              <a:rPr kumimoji="1" lang="zh-CN" altLang="en-US" dirty="0"/>
              <a:t>特许权价值效应；较高的资本要求降低了银行的特许权价值，从而降低了审慎投资的回报（</a:t>
            </a:r>
            <a:r>
              <a:rPr kumimoji="1" lang="en-US" altLang="zh-CN" dirty="0"/>
              <a:t>Hellmann</a:t>
            </a:r>
            <a:r>
              <a:rPr kumimoji="1" lang="zh-CN" altLang="en-US" dirty="0"/>
              <a:t>等人（</a:t>
            </a:r>
            <a:r>
              <a:rPr kumimoji="1" lang="en-US" altLang="zh-CN" dirty="0"/>
              <a:t>2000</a:t>
            </a:r>
            <a:r>
              <a:rPr kumimoji="1" lang="zh-CN" altLang="en-US" dirty="0"/>
              <a:t>），以下简称</a:t>
            </a:r>
            <a:r>
              <a:rPr kumimoji="1" lang="en-US" altLang="zh-CN" dirty="0"/>
              <a:t>HMS</a:t>
            </a:r>
            <a:r>
              <a:rPr kumimoji="1" lang="zh-CN" altLang="en-US" dirty="0"/>
              <a:t>）</a:t>
            </a:r>
            <a:endParaRPr kumimoji="1" lang="en-US" altLang="zh-CN" dirty="0"/>
          </a:p>
          <a:p>
            <a:r>
              <a:rPr kumimoji="1" lang="zh-CN" altLang="en-US" dirty="0"/>
              <a:t>考虑银行竞争程度</a:t>
            </a:r>
            <a:endParaRPr kumimoji="1" lang="en-US" altLang="zh-CN" dirty="0"/>
          </a:p>
          <a:p>
            <a:pPr lvl="1"/>
            <a:r>
              <a:rPr kumimoji="1" lang="zh-CN" altLang="en-US" dirty="0"/>
              <a:t>银行竞争的加剧也会侵蚀银行特许权价值，从而降低银行审慎投资的动机</a:t>
            </a:r>
            <a:endParaRPr kumimoji="1" lang="en-US" altLang="zh-CN" dirty="0"/>
          </a:p>
          <a:p>
            <a:pPr lvl="1"/>
            <a:r>
              <a:rPr kumimoji="1" lang="en-US" altLang="zh-CN" dirty="0"/>
              <a:t>HMS</a:t>
            </a:r>
            <a:r>
              <a:rPr kumimoji="1" lang="zh-CN" altLang="en-US" dirty="0"/>
              <a:t>考虑一个完全竞争的存款市场，则一家银行筹集的存款都正向取决于该银行自己的存款利率，负向取决于所有其他银行的利率，此时均衡一阶条件无法确定</a:t>
            </a:r>
            <a:endParaRPr kumimoji="1" lang="en-US" altLang="zh-CN" dirty="0"/>
          </a:p>
          <a:p>
            <a:r>
              <a:rPr kumimoji="1" lang="zh-CN" altLang="en-US" dirty="0"/>
              <a:t>如果在一个不完全竞争的银行体系中，提高资本要求对银行风险承担有什么影响？</a:t>
            </a:r>
            <a:endParaRPr kumimoji="1" lang="en-US" altLang="zh-CN" dirty="0"/>
          </a:p>
        </p:txBody>
      </p:sp>
      <p:sp>
        <p:nvSpPr>
          <p:cNvPr id="3" name="标题 2">
            <a:extLst>
              <a:ext uri="{FF2B5EF4-FFF2-40B4-BE49-F238E27FC236}">
                <a16:creationId xmlns:a16="http://schemas.microsoft.com/office/drawing/2014/main" id="{72230FBD-10EF-E8C2-D065-D90FB2826DC0}"/>
              </a:ext>
            </a:extLst>
          </p:cNvPr>
          <p:cNvSpPr>
            <a:spLocks noGrp="1"/>
          </p:cNvSpPr>
          <p:nvPr>
            <p:ph type="title"/>
          </p:nvPr>
        </p:nvSpPr>
        <p:spPr/>
        <p:txBody>
          <a:bodyPr/>
          <a:lstStyle/>
          <a:p>
            <a:r>
              <a:rPr kumimoji="1" lang="zh-CN" altLang="en-US" dirty="0"/>
              <a:t>问题的提出</a:t>
            </a:r>
          </a:p>
        </p:txBody>
      </p:sp>
    </p:spTree>
    <p:extLst>
      <p:ext uri="{BB962C8B-B14F-4D97-AF65-F5344CB8AC3E}">
        <p14:creationId xmlns:p14="http://schemas.microsoft.com/office/powerpoint/2010/main" val="4105091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C9521B2-7E0F-7B1C-8D1B-24D9AD217163}"/>
                  </a:ext>
                </a:extLst>
              </p:cNvPr>
              <p:cNvSpPr>
                <a:spLocks noGrp="1"/>
              </p:cNvSpPr>
              <p:nvPr>
                <p:ph idx="1"/>
              </p:nvPr>
            </p:nvSpPr>
            <p:spPr/>
            <p:txBody>
              <a:bodyPr/>
              <a:lstStyle/>
              <a:p>
                <a:r>
                  <a:rPr kumimoji="1" lang="zh-CN" altLang="en-US" dirty="0"/>
                  <a:t>替代工具一：基于风险的资本要求</a:t>
                </a:r>
                <a:endParaRPr kumimoji="1" lang="en-US" altLang="zh-CN" dirty="0"/>
              </a:p>
              <a:p>
                <a:pPr lvl="1"/>
                <a:r>
                  <a:rPr kumimoji="1" lang="zh-CN" altLang="en-US" dirty="0"/>
                  <a:t>若银行投资于审慎资产，则需满足资本要求</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𝑃</m:t>
                        </m:r>
                      </m:sub>
                    </m:sSub>
                  </m:oMath>
                </a14:m>
                <a:r>
                  <a:rPr kumimoji="1" lang="zh-CN" altLang="en-US" dirty="0"/>
                  <a:t>；若银行投资于赌博资产，则需满足资本要求</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𝐺</m:t>
                        </m:r>
                      </m:sub>
                    </m:sSub>
                  </m:oMath>
                </a14:m>
                <a:r>
                  <a:rPr kumimoji="1" lang="zh-CN" altLang="en-US" b="0" dirty="0"/>
                  <a:t>，且</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𝑃</m:t>
                        </m:r>
                      </m:sub>
                    </m:sSub>
                    <m:r>
                      <a:rPr kumimoji="1" lang="en-US" altLang="zh-CN" b="0" i="1" smtClean="0">
                        <a:latin typeface="Cambria Math" panose="02040503050406030204" pitchFamily="18" charset="0"/>
                      </a:rPr>
                      <m:t>&lt;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b="0" i="1" smtClean="0">
                            <a:latin typeface="Cambria Math" panose="02040503050406030204" pitchFamily="18" charset="0"/>
                          </a:rPr>
                          <m:t>𝐺</m:t>
                        </m:r>
                      </m:sub>
                    </m:sSub>
                    <m:r>
                      <a:rPr kumimoji="1" lang="zh-CN" altLang="en-US" b="0" i="0" smtClean="0">
                        <a:latin typeface="Cambria Math" panose="02040503050406030204" pitchFamily="18" charset="0"/>
                      </a:rPr>
                      <m:t>。</m:t>
                    </m:r>
                  </m:oMath>
                </a14:m>
                <a:r>
                  <a:rPr kumimoji="1" lang="zh-CN" altLang="en-US" dirty="0"/>
                  <a:t>其中当</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𝑃</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0</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&gt;</m:t>
                    </m:r>
                    <m:r>
                      <a:rPr kumimoji="1" lang="en-US" altLang="zh-CN" b="0" i="1" smtClean="0">
                        <a:latin typeface="Cambria Math" panose="02040503050406030204" pitchFamily="18" charset="0"/>
                      </a:rPr>
                      <m:t>0</m:t>
                    </m:r>
                  </m:oMath>
                </a14:m>
                <a:r>
                  <a:rPr kumimoji="1" lang="zh-CN" altLang="en-US" dirty="0"/>
                  <a:t>时，均衡存款利率为</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𝑃</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𝜇</m:t>
                        </m:r>
                      </m:num>
                      <m:den>
                        <m:r>
                          <a:rPr kumimoji="1" lang="en-US" altLang="zh-CN" b="0" i="1" smtClean="0">
                            <a:latin typeface="Cambria Math" panose="02040503050406030204" pitchFamily="18" charset="0"/>
                          </a:rPr>
                          <m:t>𝑛</m:t>
                        </m:r>
                      </m:den>
                    </m:f>
                  </m:oMath>
                </a14:m>
                <a:endParaRPr kumimoji="1" lang="en-US" altLang="zh-CN" b="0" dirty="0"/>
              </a:p>
              <a:p>
                <a:pPr lvl="1"/>
                <a:r>
                  <a:rPr kumimoji="1" lang="zh-CN" altLang="en-US" dirty="0"/>
                  <a:t>当所有银行都提供存款利率</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𝑃</m:t>
                        </m:r>
                      </m:sub>
                    </m:sSub>
                  </m:oMath>
                </a14:m>
                <a:r>
                  <a:rPr kumimoji="1" lang="zh-CN" altLang="en-US" dirty="0"/>
                  <a:t>并投资于审慎资产时则存在审慎均衡，即满足</a:t>
                </a:r>
                <a:br>
                  <a:rPr kumimoji="1" lang="en-US" altLang="zh-CN" dirty="0"/>
                </a:br>
                <a14:m>
                  <m:oMath xmlns:m="http://schemas.openxmlformats.org/officeDocument/2006/math">
                    <m:func>
                      <m:funcPr>
                        <m:ctrlPr>
                          <a:rPr kumimoji="1" lang="en-US" altLang="zh-CN" i="1">
                            <a:latin typeface="Cambria Math" panose="02040503050406030204" pitchFamily="18" charset="0"/>
                          </a:rPr>
                        </m:ctrlPr>
                      </m:funcPr>
                      <m:fName>
                        <m:limLow>
                          <m:limLowPr>
                            <m:ctrlPr>
                              <a:rPr kumimoji="1" lang="en-US" altLang="zh-CN" i="1">
                                <a:latin typeface="Cambria Math" panose="02040503050406030204" pitchFamily="18" charset="0"/>
                              </a:rPr>
                            </m:ctrlPr>
                          </m:limLowPr>
                          <m:e>
                            <m:r>
                              <m:rPr>
                                <m:sty m:val="p"/>
                              </m:rPr>
                              <a:rPr kumimoji="1" lang="en-US" altLang="zh-CN">
                                <a:latin typeface="Cambria Math" panose="02040503050406030204" pitchFamily="18" charset="0"/>
                              </a:rPr>
                              <m:t>max</m:t>
                            </m:r>
                          </m:e>
                          <m:lim>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𝑗</m:t>
                                </m:r>
                              </m:sub>
                            </m:sSub>
                          </m:lim>
                        </m:limLow>
                      </m:fName>
                      <m:e>
                        <m:r>
                          <a:rPr kumimoji="1" lang="en-US" altLang="zh-CN" i="1">
                            <a:latin typeface="Cambria Math" panose="02040503050406030204" pitchFamily="18" charset="0"/>
                          </a:rPr>
                          <m:t>[−</m:t>
                        </m:r>
                        <m:r>
                          <a:rPr kumimoji="1" lang="en-US" altLang="zh-CN" i="1">
                            <a:latin typeface="Cambria Math" panose="02040503050406030204" pitchFamily="18" charset="0"/>
                          </a:rPr>
                          <m:t>𝑘𝐷</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𝑃</m:t>
                                </m:r>
                              </m:sub>
                            </m:sSub>
                          </m:e>
                        </m:d>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𝜋</m:t>
                            </m:r>
                          </m:num>
                          <m:den>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𝜌</m:t>
                            </m:r>
                          </m:den>
                        </m:f>
                        <m:r>
                          <a:rPr kumimoji="1" lang="en-US" altLang="zh-CN" i="1">
                            <a:latin typeface="Cambria Math" panose="02040503050406030204" pitchFamily="18" charset="0"/>
                          </a:rPr>
                          <m:t>(</m:t>
                        </m:r>
                        <m:r>
                          <a:rPr kumimoji="1" lang="en-US" altLang="zh-CN" i="1">
                            <a:latin typeface="Cambria Math" panose="02040503050406030204" pitchFamily="18" charset="0"/>
                          </a:rPr>
                          <m:t>𝛾</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rPr>
                              <m:t>𝛾</m:t>
                            </m:r>
                          </m:e>
                        </m:d>
                        <m:r>
                          <a:rPr kumimoji="1" lang="en-US" altLang="zh-CN" i="1">
                            <a:latin typeface="Cambria Math" panose="02040503050406030204" pitchFamily="18" charset="0"/>
                          </a:rPr>
                          <m:t>𝑘</m:t>
                        </m:r>
                        <m:r>
                          <a:rPr kumimoji="1" lang="en-US" altLang="zh-CN" i="1">
                            <a:latin typeface="Cambria Math" panose="02040503050406030204" pitchFamily="18" charset="0"/>
                          </a:rPr>
                          <m:t>)</m:t>
                        </m:r>
                        <m:r>
                          <a:rPr kumimoji="1" lang="en-US" altLang="zh-CN" i="1">
                            <a:latin typeface="Cambria Math" panose="02040503050406030204" pitchFamily="18" charset="0"/>
                          </a:rPr>
                          <m:t>𝐷</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𝑃</m:t>
                                </m:r>
                              </m:sub>
                            </m:sSub>
                          </m:e>
                        </m:d>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𝜋</m:t>
                            </m:r>
                          </m:num>
                          <m:den>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rPr>
                              <m:t>𝜌</m:t>
                            </m:r>
                          </m:den>
                        </m:f>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𝑉</m:t>
                            </m:r>
                          </m:e>
                          <m:sub>
                            <m:r>
                              <a:rPr kumimoji="1" lang="en-US" altLang="zh-CN" i="1">
                                <a:latin typeface="Cambria Math" panose="02040503050406030204" pitchFamily="18" charset="0"/>
                              </a:rPr>
                              <m:t>𝑃</m:t>
                            </m:r>
                          </m:sub>
                        </m:sSub>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𝑉</m:t>
                            </m:r>
                          </m:e>
                          <m:sub>
                            <m:r>
                              <a:rPr kumimoji="1" lang="en-US" altLang="zh-CN" i="1">
                                <a:latin typeface="Cambria Math" panose="02040503050406030204" pitchFamily="18" charset="0"/>
                                <a:ea typeface="Cambria Math" panose="02040503050406030204" pitchFamily="18" charset="0"/>
                              </a:rPr>
                              <m:t>𝑃</m:t>
                            </m:r>
                          </m:sub>
                        </m:sSub>
                      </m:e>
                    </m:func>
                  </m:oMath>
                </a14:m>
                <a:endParaRPr kumimoji="1" lang="en-US" altLang="zh-CN" dirty="0"/>
              </a:p>
              <a:p>
                <a:pPr lvl="1"/>
                <a:r>
                  <a:rPr kumimoji="1" lang="zh-CN" altLang="en-US" dirty="0"/>
                  <a:t>当所有银行都提供存款利率</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𝐺</m:t>
                        </m:r>
                      </m:sub>
                    </m:sSub>
                  </m:oMath>
                </a14:m>
                <a:r>
                  <a:rPr kumimoji="1" lang="zh-CN" altLang="en-US" dirty="0"/>
                  <a:t>并投资于赌博资产时则存在赌博均衡，即满足</a:t>
                </a:r>
                <a:br>
                  <a:rPr kumimoji="1" lang="en-US" altLang="zh-CN" dirty="0"/>
                </a:br>
                <a14:m>
                  <m:oMath xmlns:m="http://schemas.openxmlformats.org/officeDocument/2006/math">
                    <m:func>
                      <m:funcPr>
                        <m:ctrlPr>
                          <a:rPr kumimoji="1" lang="en-US" altLang="zh-CN" i="1" smtClean="0">
                            <a:latin typeface="Cambria Math" panose="02040503050406030204" pitchFamily="18" charset="0"/>
                          </a:rPr>
                        </m:ctrlPr>
                      </m:funcPr>
                      <m:fName>
                        <m:limLow>
                          <m:limLowPr>
                            <m:ctrlPr>
                              <a:rPr kumimoji="1" lang="en-US" altLang="zh-CN" i="1" smtClean="0">
                                <a:latin typeface="Cambria Math" panose="02040503050406030204" pitchFamily="18" charset="0"/>
                              </a:rPr>
                            </m:ctrlPr>
                          </m:limLowPr>
                          <m:e>
                            <m:r>
                              <m:rPr>
                                <m:sty m:val="p"/>
                              </m:rPr>
                              <a:rPr kumimoji="1" lang="en-US" altLang="zh-CN" i="0" smtClean="0">
                                <a:latin typeface="Cambria Math" panose="02040503050406030204" pitchFamily="18" charset="0"/>
                              </a:rPr>
                              <m:t>max</m:t>
                            </m:r>
                          </m:e>
                          <m:li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lim>
                        </m:limLow>
                      </m:fName>
                      <m:e>
                        <m:d>
                          <m:dPr>
                            <m:begChr m:val="["/>
                            <m:endChr m:val="]"/>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𝜌</m:t>
                                </m:r>
                              </m:den>
                            </m:f>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e>
                            </m:d>
                            <m:r>
                              <a:rPr kumimoji="1" lang="en-US" altLang="zh-CN" b="0" i="1" smtClean="0">
                                <a:latin typeface="Cambria Math" panose="02040503050406030204" pitchFamily="18" charset="0"/>
                              </a:rPr>
                              <m:t>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𝐺</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𝜌</m:t>
                                </m:r>
                              </m:den>
                            </m:f>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𝐺</m:t>
                                </m:r>
                              </m:sub>
                            </m:sSub>
                            <m:r>
                              <a:rPr kumimoji="1" lang="zh-CN" altLang="en-US" b="0" i="1" smtClean="0">
                                <a:latin typeface="Cambria Math" panose="02040503050406030204" pitchFamily="18" charset="0"/>
                              </a:rPr>
                              <m:t> </m:t>
                            </m:r>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𝐺</m:t>
                            </m:r>
                          </m:sub>
                        </m:sSub>
                        <m:r>
                          <a:rPr kumimoji="1" lang="zh-CN" altLang="en-US" b="0" i="1" smtClean="0">
                            <a:latin typeface="Cambria Math" panose="02040503050406030204" pitchFamily="18" charset="0"/>
                          </a:rPr>
                          <m:t> </m:t>
                        </m:r>
                      </m:e>
                    </m:func>
                  </m:oMath>
                </a14:m>
                <a:br>
                  <a:rPr kumimoji="1" lang="en-US" altLang="zh-CN" dirty="0"/>
                </a:br>
                <a:endParaRPr kumimoji="1" lang="en-US" altLang="zh-CN" dirty="0"/>
              </a:p>
              <a:p>
                <a:pPr lvl="1"/>
                <a:endParaRPr kumimoji="1" lang="en-US" altLang="zh-CN" b="0" dirty="0"/>
              </a:p>
              <a:p>
                <a:pPr lvl="1"/>
                <a:endParaRPr kumimoji="1" lang="zh-CN" altLang="en-US" dirty="0"/>
              </a:p>
            </p:txBody>
          </p:sp>
        </mc:Choice>
        <mc:Fallback xmlns="">
          <p:sp>
            <p:nvSpPr>
              <p:cNvPr id="2" name="内容占位符 1">
                <a:extLst>
                  <a:ext uri="{FF2B5EF4-FFF2-40B4-BE49-F238E27FC236}">
                    <a16:creationId xmlns:a16="http://schemas.microsoft.com/office/drawing/2014/main" id="{7C9521B2-7E0F-7B1C-8D1B-24D9AD217163}"/>
                  </a:ext>
                </a:extLst>
              </p:cNvPr>
              <p:cNvSpPr>
                <a:spLocks noGrp="1" noRot="1" noChangeAspect="1" noMove="1" noResize="1" noEditPoints="1" noAdjustHandles="1" noChangeArrowheads="1" noChangeShapeType="1" noTextEdit="1"/>
              </p:cNvSpPr>
              <p:nvPr>
                <p:ph idx="1"/>
              </p:nvPr>
            </p:nvSpPr>
            <p:spPr>
              <a:blipFill>
                <a:blip r:embed="rId2"/>
                <a:stretch>
                  <a:fillRect l="-1261" t="-1630" r="-12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809845B-7AA3-6A4E-CA3A-6C66FDDE9EDA}"/>
              </a:ext>
            </a:extLst>
          </p:cNvPr>
          <p:cNvSpPr>
            <a:spLocks noGrp="1"/>
          </p:cNvSpPr>
          <p:nvPr>
            <p:ph type="title"/>
          </p:nvPr>
        </p:nvSpPr>
        <p:spPr/>
        <p:txBody>
          <a:bodyPr/>
          <a:lstStyle/>
          <a:p>
            <a:r>
              <a:rPr kumimoji="1" lang="zh-CN" altLang="en-US" dirty="0"/>
              <a:t>拓展研究</a:t>
            </a:r>
          </a:p>
        </p:txBody>
      </p:sp>
    </p:spTree>
    <p:extLst>
      <p:ext uri="{BB962C8B-B14F-4D97-AF65-F5344CB8AC3E}">
        <p14:creationId xmlns:p14="http://schemas.microsoft.com/office/powerpoint/2010/main" val="2834009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3D76F2C-87B2-6816-C101-F2DDFFCE49FD}"/>
                  </a:ext>
                </a:extLst>
              </p:cNvPr>
              <p:cNvSpPr>
                <a:spLocks noGrp="1"/>
              </p:cNvSpPr>
              <p:nvPr>
                <p:ph idx="1"/>
              </p:nvPr>
            </p:nvSpPr>
            <p:spPr/>
            <p:txBody>
              <a:bodyPr/>
              <a:lstStyle/>
              <a:p>
                <a:r>
                  <a:rPr kumimoji="1" lang="zh-CN" altLang="en-US" dirty="0"/>
                  <a:t>银行中介利润率临界值</a:t>
                </a:r>
                <a:endParaRPr kumimoji="1" lang="en-US" altLang="zh-CN" dirty="0"/>
              </a:p>
              <a:p>
                <a:pPr lvl="1"/>
                <a:r>
                  <a:rPr kumimoji="1" lang="zh-CN" altLang="en-US" dirty="0"/>
                  <a:t>若监管对赌博资产的投资规定了资本要求</a:t>
                </a:r>
                <a:r>
                  <a:rPr kumimoji="1" lang="en-US" altLang="zh-CN" dirty="0"/>
                  <a:t>k</a:t>
                </a:r>
                <a:r>
                  <a:rPr kumimoji="1" lang="zh-CN" altLang="en-US" dirty="0"/>
                  <a:t>，而对审慎资产的投资没有要求，那么银行的中介利润有两个临界值</a:t>
                </a:r>
                <a:br>
                  <a:rPr kumimoji="1" lang="en-US" altLang="zh-CN"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𝛾</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𝑘</m:t>
                        </m:r>
                      </m:num>
                      <m:den>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h</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den>
                    </m:f>
                    <m:r>
                      <a:rPr kumimoji="1" lang="en-US" altLang="zh-CN" b="0" i="0"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m:t>
                        </m:r>
                      </m:e>
                      <m:sub>
                        <m:r>
                          <a:rPr kumimoji="1" lang="en-US" altLang="zh-CN" b="0" i="1" smtClean="0">
                            <a:latin typeface="Cambria Math" panose="02040503050406030204" pitchFamily="18" charset="0"/>
                          </a:rPr>
                          <m:t>𝐺</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h</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oMath>
                </a14:m>
                <a:br>
                  <a:rPr kumimoji="1" lang="en-US" altLang="zh-CN" dirty="0"/>
                </a:br>
                <a:r>
                  <a:rPr kumimoji="1" lang="zh-CN" altLang="en-US" dirty="0"/>
                  <a:t>其中</a:t>
                </a:r>
                <a14:m>
                  <m:oMath xmlns:m="http://schemas.openxmlformats.org/officeDocument/2006/math">
                    <m:r>
                      <a:rPr kumimoji="1" lang="en-US" altLang="zh-CN" b="0" i="1" smtClean="0">
                        <a:latin typeface="Cambria Math" panose="02040503050406030204" pitchFamily="18" charset="0"/>
                      </a:rPr>
                      <m:t>h</m:t>
                    </m:r>
                    <m:r>
                      <a:rPr kumimoji="1" lang="en-US" altLang="zh-CN" b="0" i="1" smtClean="0">
                        <a:latin typeface="Cambria Math" panose="02040503050406030204" pitchFamily="18" charset="0"/>
                      </a:rPr>
                      <m:t>=</m:t>
                    </m:r>
                    <m:rad>
                      <m:radPr>
                        <m:degHide m:val="on"/>
                        <m:ctrlPr>
                          <a:rPr kumimoji="1" lang="en-US" altLang="zh-CN" b="0" i="1" smtClean="0">
                            <a:latin typeface="Cambria Math" panose="02040503050406030204" pitchFamily="18" charset="0"/>
                          </a:rPr>
                        </m:ctrlPr>
                      </m:radPr>
                      <m:deg/>
                      <m:e>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𝜌</m:t>
                            </m:r>
                            <m:r>
                              <a:rPr kumimoji="1" lang="en-US" altLang="zh-CN" i="1">
                                <a:latin typeface="Cambria Math" panose="02040503050406030204" pitchFamily="18" charset="0"/>
                              </a:rPr>
                              <m:t>+</m:t>
                            </m:r>
                            <m:r>
                              <a:rPr kumimoji="1" lang="en-US" altLang="zh-CN" i="1">
                                <a:latin typeface="Cambria Math" panose="02040503050406030204" pitchFamily="18" charset="0"/>
                              </a:rPr>
                              <m:t>𝜋</m:t>
                            </m:r>
                          </m:num>
                          <m:den>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rPr>
                                  <m:t>𝜋</m:t>
                                </m:r>
                              </m:e>
                            </m:d>
                            <m:r>
                              <a:rPr kumimoji="1" lang="en-US" altLang="zh-CN" i="1">
                                <a:latin typeface="Cambria Math" panose="02040503050406030204" pitchFamily="18" charset="0"/>
                              </a:rPr>
                              <m:t>𝜌</m:t>
                            </m:r>
                          </m:den>
                        </m:f>
                      </m:e>
                    </m:rad>
                    <m:r>
                      <a:rPr kumimoji="1" lang="en-US" altLang="zh-CN" b="0" i="0" smtClean="0">
                        <a:latin typeface="Cambria Math" panose="02040503050406030204" pitchFamily="18" charset="0"/>
                      </a:rPr>
                      <m:t>&gt;</m:t>
                    </m:r>
                    <m:r>
                      <a:rPr kumimoji="1" lang="en-US" altLang="zh-CN" b="0" i="0" smtClean="0">
                        <a:latin typeface="Cambria Math" panose="02040503050406030204" pitchFamily="18" charset="0"/>
                      </a:rPr>
                      <m:t>1</m:t>
                    </m:r>
                  </m:oMath>
                </a14:m>
                <a:endParaRPr kumimoji="1" lang="en-US" altLang="zh-CN" dirty="0"/>
              </a:p>
              <a:p>
                <a:pPr lvl="1"/>
                <a:endParaRPr kumimoji="1" lang="en-US" altLang="zh-CN" dirty="0"/>
              </a:p>
              <a:p>
                <a:pPr lvl="1"/>
                <a:endParaRPr kumimoji="1" lang="zh-CN" altLang="en-US" dirty="0"/>
              </a:p>
            </p:txBody>
          </p:sp>
        </mc:Choice>
        <mc:Fallback xmlns="">
          <p:sp>
            <p:nvSpPr>
              <p:cNvPr id="2" name="内容占位符 1">
                <a:extLst>
                  <a:ext uri="{FF2B5EF4-FFF2-40B4-BE49-F238E27FC236}">
                    <a16:creationId xmlns:a16="http://schemas.microsoft.com/office/drawing/2014/main" id="{23D76F2C-87B2-6816-C101-F2DDFFCE49FD}"/>
                  </a:ext>
                </a:extLst>
              </p:cNvPr>
              <p:cNvSpPr>
                <a:spLocks noGrp="1" noRot="1" noChangeAspect="1" noMove="1" noResize="1" noEditPoints="1" noAdjustHandles="1" noChangeArrowheads="1" noChangeShapeType="1" noTextEdit="1"/>
              </p:cNvSpPr>
              <p:nvPr>
                <p:ph idx="1"/>
              </p:nvPr>
            </p:nvSpPr>
            <p:spPr>
              <a:blipFill>
                <a:blip r:embed="rId3"/>
                <a:stretch>
                  <a:fillRect l="-1261" t="-163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159E5D0-CA2C-FA84-C39B-751882868E74}"/>
              </a:ext>
            </a:extLst>
          </p:cNvPr>
          <p:cNvSpPr>
            <a:spLocks noGrp="1"/>
          </p:cNvSpPr>
          <p:nvPr>
            <p:ph type="title"/>
          </p:nvPr>
        </p:nvSpPr>
        <p:spPr/>
        <p:txBody>
          <a:bodyPr/>
          <a:lstStyle/>
          <a:p>
            <a:r>
              <a:rPr kumimoji="1" lang="zh-CN" altLang="en-US" dirty="0"/>
              <a:t>拓展研究：命题二</a:t>
            </a:r>
          </a:p>
        </p:txBody>
      </p:sp>
      <p:pic>
        <p:nvPicPr>
          <p:cNvPr id="2049" name="Picture 1" descr="page16image11143408">
            <a:extLst>
              <a:ext uri="{FF2B5EF4-FFF2-40B4-BE49-F238E27FC236}">
                <a16:creationId xmlns:a16="http://schemas.microsoft.com/office/drawing/2014/main" id="{444CC60C-7F2C-8793-FA3F-FB34ECE2C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60400" cy="5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197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5274AD1-D2BD-65C9-A27A-E253C8943118}"/>
                  </a:ext>
                </a:extLst>
              </p:cNvPr>
              <p:cNvSpPr>
                <a:spLocks noGrp="1"/>
              </p:cNvSpPr>
              <p:nvPr>
                <p:ph idx="1"/>
              </p:nvPr>
            </p:nvSpPr>
            <p:spPr>
              <a:xfrm>
                <a:off x="1122412" y="1207008"/>
                <a:ext cx="4772202" cy="4662086"/>
              </a:xfrm>
            </p:spPr>
            <p:txBody>
              <a:bodyPr/>
              <a:lstStyle/>
              <a:p>
                <a:r>
                  <a:rPr kumimoji="1" lang="zh-CN" altLang="en-US" dirty="0"/>
                  <a:t>资本要求均衡曲线</a:t>
                </a:r>
                <a:endParaRPr kumimoji="1" lang="en-US" altLang="zh-CN" dirty="0"/>
              </a:p>
              <a:p>
                <a:pPr lvl="1"/>
                <a:r>
                  <a:rPr kumimoji="1" lang="zh-CN" altLang="en-US" b="0" dirty="0"/>
                  <a:t>由于</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&gt;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𝛿</m:t>
                        </m:r>
                      </m:e>
                      <m:sub>
                        <m:r>
                          <a:rPr kumimoji="1" lang="en-US" altLang="zh-CN" b="0" i="1" smtClean="0">
                            <a:latin typeface="Cambria Math" panose="02040503050406030204" pitchFamily="18" charset="0"/>
                          </a:rPr>
                          <m:t>𝑃</m:t>
                        </m:r>
                      </m:sub>
                    </m:sSub>
                  </m:oMath>
                </a14:m>
                <a:r>
                  <a:rPr kumimoji="1" lang="zh-CN" altLang="en-US" b="0" dirty="0"/>
                  <a:t>，</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𝐺</m:t>
                        </m:r>
                      </m:sub>
                      <m:sup>
                        <m:r>
                          <a:rPr kumimoji="1" lang="en-US" altLang="zh-CN" b="0" i="1" smtClean="0">
                            <a:latin typeface="Cambria Math" panose="02040503050406030204" pitchFamily="18" charset="0"/>
                          </a:rPr>
                          <m:t>′</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oMath>
                </a14:m>
                <a:r>
                  <a:rPr kumimoji="1" lang="zh-CN" altLang="en-US" dirty="0"/>
                  <a:t>比</a:t>
                </a:r>
                <a14:m>
                  <m:oMath xmlns:m="http://schemas.openxmlformats.org/officeDocument/2006/math">
                    <m:sSub>
                      <m:sSubPr>
                        <m:ctrlPr>
                          <a:rPr kumimoji="1" lang="en-US" altLang="zh-CN" b="0" i="1" smtClean="0">
                            <a:latin typeface="Cambria Math" panose="02040503050406030204" pitchFamily="18" charset="0"/>
                          </a:rPr>
                        </m:ctrlPr>
                      </m:sSubPr>
                      <m:e>
                        <m:r>
                          <m:rPr>
                            <m:sty m:val="p"/>
                          </m:rPr>
                          <a:rPr kumimoji="1" lang="en-US" altLang="zh-CN" b="0" i="0" smtClean="0">
                            <a:latin typeface="Cambria Math" panose="02040503050406030204" pitchFamily="18" charset="0"/>
                          </a:rPr>
                          <m:t>m</m:t>
                        </m:r>
                      </m:e>
                      <m:sub>
                        <m:r>
                          <m:rPr>
                            <m:sty m:val="p"/>
                          </m:rPr>
                          <a:rPr kumimoji="1" lang="en-US" altLang="zh-CN" b="0" i="0" smtClean="0">
                            <a:latin typeface="Cambria Math" panose="02040503050406030204" pitchFamily="18" charset="0"/>
                          </a:rPr>
                          <m:t>G</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𝑘</m:t>
                    </m:r>
                    <m:r>
                      <a:rPr kumimoji="1" lang="en-US" altLang="zh-CN" i="1">
                        <a:latin typeface="Cambria Math" panose="02040503050406030204" pitchFamily="18" charset="0"/>
                      </a:rPr>
                      <m:t>)</m:t>
                    </m:r>
                  </m:oMath>
                </a14:m>
                <a:r>
                  <a:rPr kumimoji="1" lang="zh-CN" altLang="en-US" dirty="0"/>
                  <a:t>更陡峭</a:t>
                </a:r>
                <a:r>
                  <a:rPr kumimoji="1" lang="en-US" altLang="zh-CN" dirty="0"/>
                  <a:t>,</a:t>
                </a:r>
                <a:r>
                  <a:rPr kumimoji="1" lang="zh-CN" altLang="en-US" dirty="0"/>
                  <a:t>意味着</a:t>
                </a:r>
                <a14:m>
                  <m:oMath xmlns:m="http://schemas.openxmlformats.org/officeDocument/2006/math">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𝐺</m:t>
                        </m:r>
                      </m:sub>
                      <m:sup>
                        <m:r>
                          <a:rPr kumimoji="1" lang="en-US" altLang="zh-CN" i="1">
                            <a:latin typeface="Cambria Math" panose="02040503050406030204" pitchFamily="18" charset="0"/>
                          </a:rPr>
                          <m:t>′</m:t>
                        </m:r>
                      </m:sup>
                    </m:sSubSup>
                    <m:r>
                      <a:rPr kumimoji="1" lang="en-US" altLang="zh-CN" i="1">
                        <a:latin typeface="Cambria Math" panose="02040503050406030204" pitchFamily="18" charset="0"/>
                      </a:rPr>
                      <m:t>(</m:t>
                    </m:r>
                    <m:r>
                      <a:rPr kumimoji="1" lang="en-US" altLang="zh-CN" i="1">
                        <a:latin typeface="Cambria Math" panose="02040503050406030204" pitchFamily="18" charset="0"/>
                      </a:rPr>
                      <m:t>𝑘</m:t>
                    </m:r>
                    <m:r>
                      <a:rPr kumimoji="1" lang="en-US" altLang="zh-CN" i="1">
                        <a:latin typeface="Cambria Math" panose="02040503050406030204" pitchFamily="18" charset="0"/>
                      </a:rPr>
                      <m:t>)</m:t>
                    </m:r>
                  </m:oMath>
                </a14:m>
                <a:r>
                  <a:rPr kumimoji="1" lang="zh-CN" altLang="en-US" dirty="0"/>
                  <a:t>以上的</a:t>
                </a:r>
                <a:r>
                  <a:rPr kumimoji="1" lang="en-US" altLang="zh-CN" dirty="0"/>
                  <a:t>P</a:t>
                </a:r>
                <a:r>
                  <a:rPr kumimoji="1" lang="zh-CN" altLang="en-US" dirty="0"/>
                  <a:t>区域变大，存在审慎均衡</a:t>
                </a:r>
                <a:endParaRPr kumimoji="1" lang="en-US" altLang="zh-CN" dirty="0"/>
              </a:p>
              <a:p>
                <a:pPr lvl="1"/>
                <a:r>
                  <a:rPr kumimoji="1" lang="zh-CN" altLang="en-US" dirty="0"/>
                  <a:t>而</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𝐺</m:t>
                        </m:r>
                      </m:sub>
                      <m:sup>
                        <m:r>
                          <a:rPr kumimoji="1" lang="en-US" altLang="zh-CN" b="0" i="1" smtClean="0">
                            <a:latin typeface="Cambria Math" panose="02040503050406030204" pitchFamily="18" charset="0"/>
                          </a:rPr>
                          <m:t>′</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oMath>
                </a14:m>
                <a:r>
                  <a:rPr kumimoji="1" lang="zh-CN" altLang="en-US" dirty="0"/>
                  <a:t>线以下区域变小，即赌博均衡和两种均衡区域变小</a:t>
                </a:r>
                <a:endParaRPr kumimoji="1" lang="en-US" altLang="zh-CN" dirty="0"/>
              </a:p>
              <a:p>
                <a:pPr lvl="1"/>
                <a:endParaRPr kumimoji="1" lang="en-US" altLang="zh-CN" dirty="0"/>
              </a:p>
            </p:txBody>
          </p:sp>
        </mc:Choice>
        <mc:Fallback xmlns="">
          <p:sp>
            <p:nvSpPr>
              <p:cNvPr id="2" name="内容占位符 1">
                <a:extLst>
                  <a:ext uri="{FF2B5EF4-FFF2-40B4-BE49-F238E27FC236}">
                    <a16:creationId xmlns:a16="http://schemas.microsoft.com/office/drawing/2014/main" id="{55274AD1-D2BD-65C9-A27A-E253C8943118}"/>
                  </a:ext>
                </a:extLst>
              </p:cNvPr>
              <p:cNvSpPr>
                <a:spLocks noGrp="1" noRot="1" noChangeAspect="1" noMove="1" noResize="1" noEditPoints="1" noAdjustHandles="1" noChangeArrowheads="1" noChangeShapeType="1" noTextEdit="1"/>
              </p:cNvSpPr>
              <p:nvPr>
                <p:ph idx="1"/>
              </p:nvPr>
            </p:nvSpPr>
            <p:spPr>
              <a:xfrm>
                <a:off x="1122412" y="1207008"/>
                <a:ext cx="4772202" cy="4662086"/>
              </a:xfrm>
              <a:blipFill>
                <a:blip r:embed="rId2"/>
                <a:stretch>
                  <a:fillRect l="-2653" t="-1630" r="-159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3539BA5-CB3F-B1CC-3FF2-42F8B3C12B7C}"/>
              </a:ext>
            </a:extLst>
          </p:cNvPr>
          <p:cNvSpPr>
            <a:spLocks noGrp="1"/>
          </p:cNvSpPr>
          <p:nvPr>
            <p:ph type="title"/>
          </p:nvPr>
        </p:nvSpPr>
        <p:spPr/>
        <p:txBody>
          <a:bodyPr/>
          <a:lstStyle/>
          <a:p>
            <a:r>
              <a:rPr kumimoji="1" lang="zh-CN" altLang="en-US" dirty="0"/>
              <a:t>拓展研究：命题二</a:t>
            </a:r>
          </a:p>
        </p:txBody>
      </p:sp>
      <p:pic>
        <p:nvPicPr>
          <p:cNvPr id="3073" name="Picture 1" descr="page16image11143408">
            <a:extLst>
              <a:ext uri="{FF2B5EF4-FFF2-40B4-BE49-F238E27FC236}">
                <a16:creationId xmlns:a16="http://schemas.microsoft.com/office/drawing/2014/main" id="{129C0FC4-1ACB-9449-0ACB-761CBCD4A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60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age16image11142992">
            <a:extLst>
              <a:ext uri="{FF2B5EF4-FFF2-40B4-BE49-F238E27FC236}">
                <a16:creationId xmlns:a16="http://schemas.microsoft.com/office/drawing/2014/main" id="{CEA36060-CA89-633C-BBF2-96F4B0D46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612" y="1736856"/>
            <a:ext cx="5076406" cy="344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31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7251060-D9C0-5A8F-0C4A-26E9DCF6AFF8}"/>
              </a:ext>
            </a:extLst>
          </p:cNvPr>
          <p:cNvSpPr>
            <a:spLocks noGrp="1"/>
          </p:cNvSpPr>
          <p:nvPr>
            <p:ph idx="1"/>
          </p:nvPr>
        </p:nvSpPr>
        <p:spPr/>
        <p:txBody>
          <a:bodyPr/>
          <a:lstStyle/>
          <a:p>
            <a:r>
              <a:rPr kumimoji="1" lang="zh-CN" altLang="en-US" dirty="0"/>
              <a:t>均衡福利水平</a:t>
            </a:r>
            <a:endParaRPr kumimoji="1" lang="en-US" altLang="zh-CN" dirty="0"/>
          </a:p>
          <a:p>
            <a:pPr lvl="1"/>
            <a:r>
              <a:rPr kumimoji="1" lang="zh-CN" altLang="en-US" dirty="0"/>
              <a:t>银行在谨慎均衡下不持有资本</a:t>
            </a:r>
            <a:endParaRPr kumimoji="1" lang="en-US" altLang="zh-CN" dirty="0"/>
          </a:p>
          <a:p>
            <a:pPr lvl="1"/>
            <a:r>
              <a:rPr kumimoji="1" lang="zh-CN" altLang="en-US" dirty="0"/>
              <a:t>此时存款人回报与</a:t>
            </a:r>
            <a:r>
              <a:rPr kumimoji="1" lang="en-US" altLang="zh-CN" dirty="0"/>
              <a:t>k</a:t>
            </a:r>
            <a:r>
              <a:rPr kumimoji="1" lang="zh-CN" altLang="en-US" dirty="0"/>
              <a:t>无关</a:t>
            </a:r>
            <a:endParaRPr kumimoji="1" lang="en-US" altLang="zh-CN" dirty="0"/>
          </a:p>
          <a:p>
            <a:pPr lvl="1"/>
            <a:endParaRPr kumimoji="1" lang="zh-CN" altLang="en-US" dirty="0"/>
          </a:p>
        </p:txBody>
      </p:sp>
      <p:sp>
        <p:nvSpPr>
          <p:cNvPr id="3" name="标题 2">
            <a:extLst>
              <a:ext uri="{FF2B5EF4-FFF2-40B4-BE49-F238E27FC236}">
                <a16:creationId xmlns:a16="http://schemas.microsoft.com/office/drawing/2014/main" id="{1A94A62E-FA63-870B-3066-11D74637F476}"/>
              </a:ext>
            </a:extLst>
          </p:cNvPr>
          <p:cNvSpPr>
            <a:spLocks noGrp="1"/>
          </p:cNvSpPr>
          <p:nvPr>
            <p:ph type="title"/>
          </p:nvPr>
        </p:nvSpPr>
        <p:spPr/>
        <p:txBody>
          <a:bodyPr/>
          <a:lstStyle/>
          <a:p>
            <a:r>
              <a:rPr kumimoji="1" lang="zh-CN" altLang="en-US" dirty="0"/>
              <a:t>拓展研究：命题二</a:t>
            </a:r>
          </a:p>
        </p:txBody>
      </p:sp>
      <p:pic>
        <p:nvPicPr>
          <p:cNvPr id="4" name="图片 3">
            <a:extLst>
              <a:ext uri="{FF2B5EF4-FFF2-40B4-BE49-F238E27FC236}">
                <a16:creationId xmlns:a16="http://schemas.microsoft.com/office/drawing/2014/main" id="{E4130354-FD9A-EB95-7928-5FF14E100BD3}"/>
              </a:ext>
            </a:extLst>
          </p:cNvPr>
          <p:cNvPicPr>
            <a:picLocks noChangeAspect="1"/>
          </p:cNvPicPr>
          <p:nvPr/>
        </p:nvPicPr>
        <p:blipFill>
          <a:blip r:embed="rId2"/>
          <a:stretch>
            <a:fillRect/>
          </a:stretch>
        </p:blipFill>
        <p:spPr>
          <a:xfrm>
            <a:off x="1269974" y="3201439"/>
            <a:ext cx="10323917" cy="2449553"/>
          </a:xfrm>
          <a:prstGeom prst="rect">
            <a:avLst/>
          </a:prstGeom>
        </p:spPr>
      </p:pic>
    </p:spTree>
    <p:extLst>
      <p:ext uri="{BB962C8B-B14F-4D97-AF65-F5344CB8AC3E}">
        <p14:creationId xmlns:p14="http://schemas.microsoft.com/office/powerpoint/2010/main" val="854379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A7EE2E-E51C-3075-9751-AA50467C5AE1}"/>
              </a:ext>
            </a:extLst>
          </p:cNvPr>
          <p:cNvSpPr>
            <a:spLocks noGrp="1"/>
          </p:cNvSpPr>
          <p:nvPr>
            <p:ph idx="1"/>
          </p:nvPr>
        </p:nvSpPr>
        <p:spPr/>
        <p:txBody>
          <a:bodyPr/>
          <a:lstStyle/>
          <a:p>
            <a:r>
              <a:rPr kumimoji="1" lang="zh-CN" altLang="en-US" dirty="0"/>
              <a:t>基于风险的资本要求对监管者来说是更有效的工具，因为它们可以在没有银行资本成本的情况下确保审慎均衡的存在</a:t>
            </a:r>
            <a:endParaRPr kumimoji="1" lang="en-US" altLang="zh-CN" dirty="0"/>
          </a:p>
          <a:p>
            <a:r>
              <a:rPr kumimoji="1" lang="zh-CN" altLang="en-US" dirty="0"/>
              <a:t>但监管如何观察到银行的资产选择？</a:t>
            </a:r>
            <a:endParaRPr kumimoji="1" lang="en-US" altLang="zh-CN" dirty="0"/>
          </a:p>
          <a:p>
            <a:pPr lvl="1"/>
            <a:r>
              <a:rPr kumimoji="1" lang="zh-CN" altLang="en-US" dirty="0"/>
              <a:t>一个可能的答案是建立一个监管结构，使银行向监管机构披露资产选择是有激励作用的，例如提供风险管理系统</a:t>
            </a:r>
            <a:endParaRPr kumimoji="1" lang="en-US" altLang="zh-CN" dirty="0"/>
          </a:p>
          <a:p>
            <a:pPr lvl="1"/>
            <a:r>
              <a:rPr kumimoji="1" lang="zh-CN" altLang="en-US" dirty="0"/>
              <a:t>巴塞尔银行监管委员会（</a:t>
            </a:r>
            <a:r>
              <a:rPr kumimoji="1" lang="en-US" altLang="zh-CN" dirty="0"/>
              <a:t>2001</a:t>
            </a:r>
            <a:r>
              <a:rPr kumimoji="1" lang="zh-CN" altLang="en-US" dirty="0"/>
              <a:t>年，第</a:t>
            </a:r>
            <a:r>
              <a:rPr kumimoji="1" lang="en-US" altLang="zh-CN" dirty="0"/>
              <a:t>8-9</a:t>
            </a:r>
            <a:r>
              <a:rPr kumimoji="1" lang="zh-CN" altLang="en-US" dirty="0"/>
              <a:t>页）提出关于信用风险资本费用的标准化方法的修订建议，以及关于新的基于内部评级（</a:t>
            </a:r>
            <a:r>
              <a:rPr kumimoji="1" lang="en-US" altLang="zh-CN" dirty="0"/>
              <a:t>IRB</a:t>
            </a:r>
            <a:r>
              <a:rPr kumimoji="1" lang="zh-CN" altLang="en-US" dirty="0"/>
              <a:t>）方法的具体建议，该方法 </a:t>
            </a:r>
            <a:r>
              <a:rPr kumimoji="1" lang="en-US" altLang="zh-CN" dirty="0"/>
              <a:t>“</a:t>
            </a:r>
            <a:r>
              <a:rPr kumimoji="1" lang="zh-CN" altLang="en-US" dirty="0"/>
              <a:t>在资本计算中纳入银行自己对违约概率的内部估计</a:t>
            </a:r>
            <a:r>
              <a:rPr kumimoji="1" lang="en-US" altLang="zh-CN" dirty="0"/>
              <a:t>”</a:t>
            </a:r>
            <a:r>
              <a:rPr kumimoji="1" lang="zh-CN" altLang="en-US" dirty="0"/>
              <a:t>，并 </a:t>
            </a:r>
            <a:r>
              <a:rPr kumimoji="1" lang="en-US" altLang="zh-CN" dirty="0"/>
              <a:t>“</a:t>
            </a:r>
            <a:r>
              <a:rPr kumimoji="1" lang="zh-CN" altLang="en-US" dirty="0"/>
              <a:t>提供相对于标准化方法的资本激励</a:t>
            </a:r>
            <a:r>
              <a:rPr kumimoji="1" lang="en-US" altLang="zh-CN" dirty="0"/>
              <a:t>”</a:t>
            </a:r>
            <a:r>
              <a:rPr kumimoji="1" lang="zh-CN" altLang="en-US" dirty="0"/>
              <a:t>。可以解释为通过有效地降低资本要求来诱导银行披露有关其贷款组合风险的私人信息</a:t>
            </a:r>
          </a:p>
        </p:txBody>
      </p:sp>
      <p:sp>
        <p:nvSpPr>
          <p:cNvPr id="3" name="标题 2">
            <a:extLst>
              <a:ext uri="{FF2B5EF4-FFF2-40B4-BE49-F238E27FC236}">
                <a16:creationId xmlns:a16="http://schemas.microsoft.com/office/drawing/2014/main" id="{B868E808-AEB6-9350-8E4A-1DE4985C1CD7}"/>
              </a:ext>
            </a:extLst>
          </p:cNvPr>
          <p:cNvSpPr>
            <a:spLocks noGrp="1"/>
          </p:cNvSpPr>
          <p:nvPr>
            <p:ph type="title"/>
          </p:nvPr>
        </p:nvSpPr>
        <p:spPr/>
        <p:txBody>
          <a:bodyPr/>
          <a:lstStyle/>
          <a:p>
            <a:r>
              <a:rPr kumimoji="1" lang="zh-CN" altLang="en-US" dirty="0"/>
              <a:t>拓展研究：命题二</a:t>
            </a:r>
          </a:p>
        </p:txBody>
      </p:sp>
    </p:spTree>
    <p:extLst>
      <p:ext uri="{BB962C8B-B14F-4D97-AF65-F5344CB8AC3E}">
        <p14:creationId xmlns:p14="http://schemas.microsoft.com/office/powerpoint/2010/main" val="4230220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2C4972A-75D4-6CFA-C00B-5FDD126D75A3}"/>
                  </a:ext>
                </a:extLst>
              </p:cNvPr>
              <p:cNvSpPr>
                <a:spLocks noGrp="1"/>
              </p:cNvSpPr>
              <p:nvPr>
                <p:ph idx="1"/>
              </p:nvPr>
            </p:nvSpPr>
            <p:spPr/>
            <p:txBody>
              <a:bodyPr>
                <a:normAutofit lnSpcReduction="10000"/>
              </a:bodyPr>
              <a:lstStyle/>
              <a:p>
                <a:r>
                  <a:rPr kumimoji="1" lang="zh-CN" altLang="en-US" dirty="0"/>
                  <a:t>替代工具二：存款利率上限</a:t>
                </a:r>
                <a:endParaRPr kumimoji="1" lang="en-US" altLang="zh-CN" dirty="0"/>
              </a:p>
              <a:p>
                <a:pPr lvl="1"/>
                <a:r>
                  <a:rPr kumimoji="1" lang="zh-CN" altLang="en-US" dirty="0"/>
                  <a:t>引入一个存款利率上限</a:t>
                </a:r>
                <a14:m>
                  <m:oMath xmlns:m="http://schemas.openxmlformats.org/officeDocument/2006/math">
                    <m:acc>
                      <m:accPr>
                        <m:chr m:val="̅"/>
                        <m:ctrlPr>
                          <a:rPr kumimoji="1" lang="zh-CN" altLang="en-US" i="1" smtClean="0">
                            <a:latin typeface="Cambria Math" panose="02040503050406030204" pitchFamily="18" charset="0"/>
                          </a:rPr>
                        </m:ctrlPr>
                      </m:accPr>
                      <m:e>
                        <m:r>
                          <a:rPr kumimoji="1" lang="en-US" altLang="zh-CN" b="0" i="1" smtClean="0">
                            <a:latin typeface="Cambria Math" panose="02040503050406030204" pitchFamily="18" charset="0"/>
                          </a:rPr>
                          <m:t>𝑟</m:t>
                        </m:r>
                      </m:e>
                    </m:acc>
                  </m:oMath>
                </a14:m>
                <a:r>
                  <a:rPr kumimoji="1" lang="zh-CN" altLang="en-US" dirty="0"/>
                  <a:t>，银行特许权价值为</a:t>
                </a:r>
                <a:br>
                  <a:rPr kumimoji="1" lang="en-US" altLang="zh-CN"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e>
                    </m:d>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max</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𝜇</m:t>
                        </m:r>
                      </m:num>
                      <m:den>
                        <m:r>
                          <a:rPr kumimoji="1" lang="en-US" altLang="zh-CN" b="0" i="1" smtClean="0">
                            <a:latin typeface="Cambria Math" panose="02040503050406030204" pitchFamily="18" charset="0"/>
                          </a:rPr>
                          <m:t>𝜌</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𝑛</m:t>
                            </m:r>
                          </m:e>
                          <m:sup>
                            <m:r>
                              <a:rPr kumimoji="1" lang="en-US" altLang="zh-CN" b="0" i="1" smtClean="0">
                                <a:latin typeface="Cambria Math" panose="02040503050406030204" pitchFamily="18" charset="0"/>
                              </a:rPr>
                              <m:t>2</m:t>
                            </m:r>
                          </m:sup>
                        </m:sSup>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num>
                      <m:den>
                        <m:r>
                          <a:rPr kumimoji="1" lang="en-US" altLang="zh-CN" b="0" i="1" smtClean="0">
                            <a:latin typeface="Cambria Math" panose="02040503050406030204" pitchFamily="18" charset="0"/>
                          </a:rPr>
                          <m:t>𝜌</m:t>
                        </m:r>
                        <m:r>
                          <a:rPr kumimoji="1" lang="en-US" altLang="zh-CN" b="0" i="1" smtClean="0">
                            <a:latin typeface="Cambria Math" panose="02040503050406030204" pitchFamily="18" charset="0"/>
                          </a:rPr>
                          <m:t>𝑛</m:t>
                        </m:r>
                      </m:den>
                    </m:f>
                    <m:r>
                      <a:rPr kumimoji="1" lang="en-US" altLang="zh-CN" b="0" i="1" smtClean="0">
                        <a:latin typeface="Cambria Math" panose="02040503050406030204" pitchFamily="18" charset="0"/>
                      </a:rPr>
                      <m:t>}</m:t>
                    </m:r>
                  </m:oMath>
                </a14:m>
                <a:endParaRPr kumimoji="1" lang="en-US" altLang="zh-CN" dirty="0"/>
              </a:p>
              <a:p>
                <a:pPr lvl="1"/>
                <a:r>
                  <a:rPr kumimoji="1" lang="zh-CN" altLang="en-US" dirty="0"/>
                  <a:t>存在赌博均衡时，银行特许权价值为</a:t>
                </a:r>
                <a:br>
                  <a:rPr kumimoji="1" lang="en-US" altLang="zh-CN"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𝐺</m:t>
                        </m:r>
                      </m:sub>
                    </m:sSub>
                    <m:d>
                      <m:dPr>
                        <m:ctrlPr>
                          <a:rPr kumimoji="1" lang="en-US" altLang="zh-CN" b="0" i="1" smtClean="0">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𝑚𝑎𝑠</m:t>
                    </m:r>
                    <m:d>
                      <m:dPr>
                        <m:begChr m:val="{"/>
                        <m:endChr m:val="}"/>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rPr>
                            </m:ctrlPr>
                          </m:fPr>
                          <m:num>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𝜋</m:t>
                                </m:r>
                              </m:e>
                            </m:d>
                            <m:r>
                              <a:rPr kumimoji="1" lang="en-US" altLang="zh-CN" b="0" i="1" smtClean="0">
                                <a:latin typeface="Cambria Math" panose="02040503050406030204" pitchFamily="18" charset="0"/>
                              </a:rPr>
                              <m:t>𝜇</m:t>
                            </m:r>
                          </m:num>
                          <m:den>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𝜌</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𝜋</m:t>
                                </m:r>
                              </m:e>
                            </m:d>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𝑛</m:t>
                                </m:r>
                              </m:e>
                              <m:sup>
                                <m:r>
                                  <a:rPr kumimoji="1" lang="en-US" altLang="zh-CN" b="0" i="1" smtClean="0">
                                    <a:latin typeface="Cambria Math" panose="02040503050406030204" pitchFamily="18" charset="0"/>
                                  </a:rPr>
                                  <m:t>2</m:t>
                                </m:r>
                              </m:sup>
                            </m:sSup>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𝜋</m:t>
                                </m:r>
                              </m:e>
                            </m:d>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𝛾</m:t>
                                </m:r>
                                <m:r>
                                  <a:rPr kumimoji="1" lang="en-US" altLang="zh-CN" b="0" i="1" smtClean="0">
                                    <a:latin typeface="Cambria Math" panose="02040503050406030204" pitchFamily="18"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e>
                            </m:d>
                          </m:num>
                          <m:den>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𝜌</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𝜋</m:t>
                                </m:r>
                              </m:e>
                            </m:d>
                            <m:r>
                              <a:rPr kumimoji="1" lang="en-US" altLang="zh-CN" b="0" i="1" smtClean="0">
                                <a:latin typeface="Cambria Math" panose="02040503050406030204" pitchFamily="18" charset="0"/>
                              </a:rPr>
                              <m:t>𝑛</m:t>
                            </m:r>
                          </m:den>
                        </m:f>
                      </m:e>
                    </m:d>
                  </m:oMath>
                </a14:m>
                <a:endParaRPr kumimoji="1" lang="en-US" altLang="zh-CN" dirty="0"/>
              </a:p>
              <a:p>
                <a:pPr lvl="1"/>
                <a:r>
                  <a:rPr kumimoji="1" lang="zh-CN" altLang="en-US" dirty="0"/>
                  <a:t>当所有银行都提供存款利率</a:t>
                </a:r>
                <a14:m>
                  <m:oMath xmlns:m="http://schemas.openxmlformats.org/officeDocument/2006/math">
                    <m:func>
                      <m:funcPr>
                        <m:ctrlPr>
                          <a:rPr kumimoji="1" lang="en-US" altLang="zh-CN" i="1">
                            <a:latin typeface="Cambria Math" panose="02040503050406030204" pitchFamily="18" charset="0"/>
                          </a:rPr>
                        </m:ctrlPr>
                      </m:funcPr>
                      <m:fName>
                        <m:r>
                          <m:rPr>
                            <m:sty m:val="p"/>
                          </m:rPr>
                          <a:rPr kumimoji="1" lang="en-US" altLang="zh-CN">
                            <a:latin typeface="Cambria Math" panose="02040503050406030204" pitchFamily="18" charset="0"/>
                          </a:rPr>
                          <m:t>min</m:t>
                        </m:r>
                      </m:fName>
                      <m:e>
                        <m:d>
                          <m:dPr>
                            <m:begChr m:val="{"/>
                            <m:endChr m:val="}"/>
                            <m:ctrlPr>
                              <a:rPr kumimoji="1" lang="en-US" altLang="zh-CN" i="1">
                                <a:latin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𝑟</m:t>
                                </m:r>
                              </m:e>
                            </m:acc>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𝑃</m:t>
                                </m:r>
                              </m:sub>
                            </m:sSub>
                          </m:e>
                        </m:d>
                      </m:e>
                    </m:func>
                  </m:oMath>
                </a14:m>
                <a:r>
                  <a:rPr kumimoji="1" lang="zh-CN" altLang="en-US" dirty="0"/>
                  <a:t>并投资于审慎资产时则存在审慎均衡，即满足</a:t>
                </a:r>
                <a:br>
                  <a:rPr kumimoji="1" lang="en-US" altLang="zh-CN" dirty="0"/>
                </a:br>
                <a14:m>
                  <m:oMath xmlns:m="http://schemas.openxmlformats.org/officeDocument/2006/math">
                    <m:func>
                      <m:funcPr>
                        <m:ctrlPr>
                          <a:rPr kumimoji="1" lang="en-US" altLang="zh-CN" i="1">
                            <a:latin typeface="Cambria Math" panose="02040503050406030204" pitchFamily="18" charset="0"/>
                          </a:rPr>
                        </m:ctrlPr>
                      </m:funcPr>
                      <m:fName>
                        <m:limLow>
                          <m:limLowPr>
                            <m:ctrlPr>
                              <a:rPr kumimoji="1" lang="en-US" altLang="zh-CN" i="1">
                                <a:latin typeface="Cambria Math" panose="02040503050406030204" pitchFamily="18" charset="0"/>
                              </a:rPr>
                            </m:ctrlPr>
                          </m:limLowPr>
                          <m:e>
                            <m:r>
                              <m:rPr>
                                <m:sty m:val="p"/>
                              </m:rPr>
                              <a:rPr kumimoji="1" lang="en-US" altLang="zh-CN">
                                <a:latin typeface="Cambria Math" panose="02040503050406030204" pitchFamily="18" charset="0"/>
                              </a:rPr>
                              <m:t>max</m:t>
                            </m:r>
                          </m:e>
                          <m:lim>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𝑗</m:t>
                                </m:r>
                              </m:sub>
                            </m:sSub>
                            <m:r>
                              <a:rPr kumimoji="1" lang="en-US" altLang="zh-CN" b="0" i="1" smtClean="0">
                                <a:latin typeface="Cambria Math" panose="02040503050406030204" pitchFamily="18"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lim>
                        </m:limLow>
                      </m:fName>
                      <m:e>
                        <m:d>
                          <m:dPr>
                            <m:begChr m:val="["/>
                            <m:endChr m:val="]"/>
                            <m:ctrlPr>
                              <a:rPr kumimoji="1" lang="en-US" altLang="zh-CN" i="1">
                                <a:latin typeface="Cambria Math" panose="02040503050406030204" pitchFamily="18" charset="0"/>
                              </a:rPr>
                            </m:ctrlPr>
                          </m:dPr>
                          <m:e>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𝜋</m:t>
                                </m:r>
                              </m:num>
                              <m:den>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𝜌</m:t>
                                </m:r>
                              </m:den>
                            </m:f>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rPr>
                                  <m:t>𝛾</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𝑗</m:t>
                                    </m:r>
                                  </m:sub>
                                </m:sSub>
                              </m:e>
                            </m:d>
                            <m:r>
                              <a:rPr kumimoji="1" lang="en-US" altLang="zh-CN" i="1">
                                <a:latin typeface="Cambria Math" panose="02040503050406030204" pitchFamily="18" charset="0"/>
                              </a:rPr>
                              <m:t>𝐷</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min</m:t>
                                    </m:r>
                                  </m:fName>
                                  <m:e>
                                    <m:d>
                                      <m:dPr>
                                        <m:begChr m:val="{"/>
                                        <m:endChr m:val="}"/>
                                        <m:ctrlPr>
                                          <a:rPr kumimoji="1" lang="en-US" altLang="zh-CN" b="0" i="1" smtClean="0">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𝑃</m:t>
                                            </m:r>
                                          </m:sub>
                                        </m:sSub>
                                      </m:e>
                                    </m:d>
                                  </m:e>
                                </m:func>
                              </m:e>
                            </m:d>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𝜋</m:t>
                                </m:r>
                              </m:num>
                              <m:den>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rPr>
                                  <m:t>𝜌</m:t>
                                </m:r>
                              </m:den>
                            </m:f>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𝑉</m:t>
                                </m:r>
                              </m:e>
                              <m:sub>
                                <m:r>
                                  <a:rPr kumimoji="1" lang="en-US" altLang="zh-CN" i="1">
                                    <a:latin typeface="Cambria Math" panose="02040503050406030204" pitchFamily="18" charset="0"/>
                                  </a:rPr>
                                  <m:t>𝑃</m:t>
                                </m:r>
                              </m:sub>
                            </m:sSub>
                            <m:d>
                              <m:dPr>
                                <m:ctrlPr>
                                  <a:rPr kumimoji="1" lang="en-US" altLang="zh-CN" b="0" i="1" smtClean="0">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e>
                            </m:d>
                          </m:e>
                        </m:d>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𝑉</m:t>
                            </m:r>
                          </m:e>
                          <m:sub>
                            <m:r>
                              <a:rPr kumimoji="1" lang="en-US" altLang="zh-CN" i="1">
                                <a:latin typeface="Cambria Math" panose="02040503050406030204" pitchFamily="18" charset="0"/>
                                <a:ea typeface="Cambria Math" panose="02040503050406030204" pitchFamily="18" charset="0"/>
                              </a:rPr>
                              <m:t>𝑃</m:t>
                            </m:r>
                          </m:sub>
                        </m:sSub>
                      </m:e>
                    </m:func>
                    <m:r>
                      <a:rPr kumimoji="1" lang="en-US" altLang="zh-CN" b="0" i="1" smtClean="0">
                        <a:latin typeface="Cambria Math" panose="02040503050406030204" pitchFamily="18" charset="0"/>
                        <a:ea typeface="Cambria Math" panose="02040503050406030204" pitchFamily="18" charset="0"/>
                      </a:rPr>
                      <m:t>(</m:t>
                    </m:r>
                    <m:acc>
                      <m:accPr>
                        <m:chr m:val="̅"/>
                        <m:ctrlPr>
                          <a:rPr kumimoji="1" lang="en-US" altLang="zh-CN" b="0" i="1" smtClean="0">
                            <a:latin typeface="Cambria Math" panose="02040503050406030204" pitchFamily="18" charset="0"/>
                            <a:ea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𝑟</m:t>
                        </m:r>
                      </m:e>
                    </m:acc>
                    <m:r>
                      <a:rPr kumimoji="1" lang="en-US" altLang="zh-CN" b="0" i="1" smtClean="0">
                        <a:latin typeface="Cambria Math" panose="02040503050406030204" pitchFamily="18" charset="0"/>
                        <a:ea typeface="Cambria Math" panose="02040503050406030204" pitchFamily="18" charset="0"/>
                      </a:rPr>
                      <m:t>)</m:t>
                    </m:r>
                  </m:oMath>
                </a14:m>
                <a:endParaRPr kumimoji="1" lang="en-US" altLang="zh-CN" dirty="0"/>
              </a:p>
              <a:p>
                <a:pPr lvl="1"/>
                <a:r>
                  <a:rPr kumimoji="1" lang="zh-CN" altLang="en-US" dirty="0"/>
                  <a:t>当所有银行都提供存款利率</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𝐺</m:t>
                        </m:r>
                      </m:sub>
                    </m:sSub>
                  </m:oMath>
                </a14:m>
                <a:r>
                  <a:rPr kumimoji="1" lang="zh-CN" altLang="en-US" dirty="0"/>
                  <a:t>并投资于赌博资产时则存在赌博均衡，即满足</a:t>
                </a:r>
                <a:br>
                  <a:rPr kumimoji="1" lang="en-US" altLang="zh-CN" dirty="0"/>
                </a:br>
                <a14:m>
                  <m:oMath xmlns:m="http://schemas.openxmlformats.org/officeDocument/2006/math">
                    <m:func>
                      <m:funcPr>
                        <m:ctrlPr>
                          <a:rPr kumimoji="1" lang="en-US" altLang="zh-CN" i="1" smtClean="0">
                            <a:latin typeface="Cambria Math" panose="02040503050406030204" pitchFamily="18" charset="0"/>
                          </a:rPr>
                        </m:ctrlPr>
                      </m:funcPr>
                      <m:fName>
                        <m:limLow>
                          <m:limLowPr>
                            <m:ctrlPr>
                              <a:rPr kumimoji="1" lang="en-US" altLang="zh-CN" i="1" smtClean="0">
                                <a:latin typeface="Cambria Math" panose="02040503050406030204" pitchFamily="18" charset="0"/>
                              </a:rPr>
                            </m:ctrlPr>
                          </m:limLowPr>
                          <m:e>
                            <m:r>
                              <m:rPr>
                                <m:sty m:val="p"/>
                              </m:rPr>
                              <a:rPr kumimoji="1" lang="en-US" altLang="zh-CN" i="0" smtClean="0">
                                <a:latin typeface="Cambria Math" panose="02040503050406030204" pitchFamily="18" charset="0"/>
                              </a:rPr>
                              <m:t>max</m:t>
                            </m:r>
                          </m:e>
                          <m:lim>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𝑟</m:t>
                                </m:r>
                              </m:e>
                            </m:acc>
                          </m:lim>
                        </m:limLow>
                      </m:fName>
                      <m:e>
                        <m:d>
                          <m:dPr>
                            <m:begChr m:val="["/>
                            <m:endChr m:val="]"/>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𝜌</m:t>
                                </m:r>
                              </m:den>
                            </m:f>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e>
                            </m:d>
                            <m:r>
                              <a:rPr kumimoji="1" lang="en-US" altLang="zh-CN" b="0" i="1" smtClean="0">
                                <a:latin typeface="Cambria Math" panose="02040503050406030204" pitchFamily="18" charset="0"/>
                              </a:rPr>
                              <m:t>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func>
                                  <m:funcPr>
                                    <m:ctrlPr>
                                      <a:rPr kumimoji="1" lang="en-US" altLang="zh-CN" i="1">
                                        <a:latin typeface="Cambria Math" panose="02040503050406030204" pitchFamily="18" charset="0"/>
                                      </a:rPr>
                                    </m:ctrlPr>
                                  </m:funcPr>
                                  <m:fName>
                                    <m:r>
                                      <m:rPr>
                                        <m:sty m:val="p"/>
                                      </m:rPr>
                                      <a:rPr kumimoji="1" lang="en-US" altLang="zh-CN">
                                        <a:latin typeface="Cambria Math" panose="02040503050406030204" pitchFamily="18" charset="0"/>
                                      </a:rPr>
                                      <m:t>min</m:t>
                                    </m:r>
                                  </m:fName>
                                  <m:e>
                                    <m:d>
                                      <m:dPr>
                                        <m:begChr m:val="{"/>
                                        <m:endChr m:val="}"/>
                                        <m:ctrlPr>
                                          <a:rPr kumimoji="1" lang="en-US" altLang="zh-CN" i="1">
                                            <a:latin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𝑟</m:t>
                                            </m:r>
                                          </m:e>
                                        </m:acc>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b="0" i="1" smtClean="0">
                                                <a:latin typeface="Cambria Math" panose="02040503050406030204" pitchFamily="18" charset="0"/>
                                              </a:rPr>
                                              <m:t>𝐺</m:t>
                                            </m:r>
                                          </m:sub>
                                        </m:sSub>
                                      </m:e>
                                    </m:d>
                                  </m:e>
                                </m:func>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𝜌</m:t>
                                </m:r>
                              </m:den>
                            </m:f>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𝐺</m:t>
                                </m:r>
                              </m:sub>
                            </m:sSub>
                            <m:d>
                              <m:dPr>
                                <m:ctrlPr>
                                  <a:rPr kumimoji="1" lang="en-US" altLang="zh-CN" i="1">
                                    <a:latin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𝑟</m:t>
                                    </m:r>
                                  </m:e>
                                </m:acc>
                              </m:e>
                            </m:d>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𝐺</m:t>
                            </m:r>
                          </m:sub>
                        </m:sSub>
                      </m:e>
                    </m:func>
                    <m:d>
                      <m:dPr>
                        <m:ctrlPr>
                          <a:rPr kumimoji="1" lang="en-US" altLang="zh-CN" i="1">
                            <a:latin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𝑟</m:t>
                            </m:r>
                          </m:e>
                        </m:acc>
                      </m:e>
                    </m:d>
                  </m:oMath>
                </a14:m>
                <a:endParaRPr kumimoji="1" lang="en-US" altLang="zh-CN" dirty="0"/>
              </a:p>
              <a:p>
                <a:pPr lvl="1"/>
                <a:endParaRPr kumimoji="1" lang="zh-CN" altLang="en-US" dirty="0"/>
              </a:p>
            </p:txBody>
          </p:sp>
        </mc:Choice>
        <mc:Fallback xmlns="">
          <p:sp>
            <p:nvSpPr>
              <p:cNvPr id="2" name="内容占位符 1">
                <a:extLst>
                  <a:ext uri="{FF2B5EF4-FFF2-40B4-BE49-F238E27FC236}">
                    <a16:creationId xmlns:a16="http://schemas.microsoft.com/office/drawing/2014/main" id="{E2C4972A-75D4-6CFA-C00B-5FDD126D75A3}"/>
                  </a:ext>
                </a:extLst>
              </p:cNvPr>
              <p:cNvSpPr>
                <a:spLocks noGrp="1" noRot="1" noChangeAspect="1" noMove="1" noResize="1" noEditPoints="1" noAdjustHandles="1" noChangeArrowheads="1" noChangeShapeType="1" noTextEdit="1"/>
              </p:cNvSpPr>
              <p:nvPr>
                <p:ph idx="1"/>
              </p:nvPr>
            </p:nvSpPr>
            <p:spPr>
              <a:blipFill>
                <a:blip r:embed="rId2"/>
                <a:stretch>
                  <a:fillRect l="-1261" t="-27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78A96B5-B685-54CE-C86D-B17056C880EE}"/>
              </a:ext>
            </a:extLst>
          </p:cNvPr>
          <p:cNvSpPr>
            <a:spLocks noGrp="1"/>
          </p:cNvSpPr>
          <p:nvPr>
            <p:ph type="title"/>
          </p:nvPr>
        </p:nvSpPr>
        <p:spPr/>
        <p:txBody>
          <a:bodyPr/>
          <a:lstStyle/>
          <a:p>
            <a:r>
              <a:rPr kumimoji="1" lang="zh-CN" altLang="en-US" dirty="0"/>
              <a:t>拓展研究</a:t>
            </a:r>
          </a:p>
        </p:txBody>
      </p:sp>
    </p:spTree>
    <p:extLst>
      <p:ext uri="{BB962C8B-B14F-4D97-AF65-F5344CB8AC3E}">
        <p14:creationId xmlns:p14="http://schemas.microsoft.com/office/powerpoint/2010/main" val="3523781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9A90CEF-97D6-85D5-F174-8E173202BE9E}"/>
                  </a:ext>
                </a:extLst>
              </p:cNvPr>
              <p:cNvSpPr>
                <a:spLocks noGrp="1"/>
              </p:cNvSpPr>
              <p:nvPr>
                <p:ph idx="1"/>
              </p:nvPr>
            </p:nvSpPr>
            <p:spPr/>
            <p:txBody>
              <a:bodyPr/>
              <a:lstStyle/>
              <a:p>
                <a:r>
                  <a:rPr kumimoji="1" lang="zh-CN" altLang="en-US" dirty="0"/>
                  <a:t>当</a:t>
                </a:r>
                <a14:m>
                  <m:oMath xmlns:m="http://schemas.openxmlformats.org/officeDocument/2006/math">
                    <m:acc>
                      <m:accPr>
                        <m:chr m:val="̅"/>
                        <m:ctrlPr>
                          <a:rPr kumimoji="1" lang="zh-CN" altLang="en-US" i="1" smtClean="0">
                            <a:latin typeface="Cambria Math" panose="02040503050406030204" pitchFamily="18" charset="0"/>
                          </a:rPr>
                        </m:ctrlPr>
                      </m:accPr>
                      <m:e>
                        <m:r>
                          <a:rPr kumimoji="1" lang="en-US" altLang="zh-CN" b="0" i="1" smtClean="0">
                            <a:latin typeface="Cambria Math" panose="02040503050406030204" pitchFamily="18" charset="0"/>
                          </a:rPr>
                          <m:t>𝑟</m:t>
                        </m:r>
                      </m:e>
                    </m:acc>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e>
                      <m:sub>
                        <m:r>
                          <a:rPr kumimoji="1" lang="en-US" altLang="zh-CN" b="0" i="1" smtClean="0">
                            <a:latin typeface="Cambria Math" panose="02040503050406030204" pitchFamily="18" charset="0"/>
                          </a:rPr>
                          <m:t>𝑃</m:t>
                        </m:r>
                      </m:sub>
                    </m:sSub>
                    <m:r>
                      <a:rPr kumimoji="1" lang="en-US" altLang="zh-CN" b="0" i="0" smtClean="0">
                        <a:latin typeface="Cambria Math" panose="02040503050406030204" pitchFamily="18" charset="0"/>
                      </a:rPr>
                      <m:t>,</m:t>
                    </m:r>
                  </m:oMath>
                </a14:m>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𝑟</m:t>
                            </m:r>
                          </m:e>
                        </m:acc>
                      </m:e>
                      <m:sub>
                        <m:r>
                          <a:rPr kumimoji="1" lang="en-US" altLang="zh-CN" i="1">
                            <a:latin typeface="Cambria Math" panose="02040503050406030204" pitchFamily="18" charset="0"/>
                          </a:rPr>
                          <m:t>𝑃</m:t>
                        </m:r>
                      </m:sub>
                    </m:sSub>
                    <m:r>
                      <a:rPr kumimoji="1" lang="en-US" altLang="zh-CN" b="0" i="0"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𝛼</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h</m:t>
                            </m:r>
                          </m:e>
                          <m:sup>
                            <m:r>
                              <a:rPr kumimoji="1" lang="en-US" altLang="zh-CN" b="0" i="1" smtClean="0">
                                <a:latin typeface="Cambria Math" panose="02040503050406030204" pitchFamily="18" charset="0"/>
                              </a:rPr>
                              <m:t>2</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𝛾</m:t>
                        </m:r>
                      </m:num>
                      <m:den>
                        <m:sSup>
                          <m:sSupPr>
                            <m:ctrlPr>
                              <a:rPr kumimoji="1" lang="en-US" altLang="zh-CN" b="0" i="1" smtClean="0">
                                <a:latin typeface="Cambria Math" panose="02040503050406030204" pitchFamily="18" charset="0"/>
                              </a:rPr>
                            </m:ctrlPr>
                          </m:sSupPr>
                          <m:e>
                            <m:r>
                              <m:rPr>
                                <m:sty m:val="p"/>
                              </m:rPr>
                              <a:rPr kumimoji="1" lang="en-US" altLang="zh-CN" b="0" i="0" smtClean="0">
                                <a:latin typeface="Cambria Math" panose="02040503050406030204" pitchFamily="18" charset="0"/>
                              </a:rPr>
                              <m:t>h</m:t>
                            </m:r>
                          </m:e>
                          <m:sup>
                            <m:r>
                              <a:rPr kumimoji="1" lang="en-US" altLang="zh-CN" b="0" i="0" smtClean="0">
                                <a:latin typeface="Cambria Math" panose="02040503050406030204" pitchFamily="18" charset="0"/>
                              </a:rPr>
                              <m:t>2</m:t>
                            </m:r>
                          </m:sup>
                        </m:sSup>
                        <m:r>
                          <a:rPr kumimoji="1" lang="en-US" altLang="zh-CN" b="0" i="0" smtClean="0">
                            <a:latin typeface="Cambria Math" panose="02040503050406030204" pitchFamily="18" charset="0"/>
                          </a:rPr>
                          <m:t>−</m:t>
                        </m:r>
                        <m:r>
                          <a:rPr kumimoji="1" lang="en-US" altLang="zh-CN" b="0" i="0" smtClean="0">
                            <a:latin typeface="Cambria Math" panose="02040503050406030204" pitchFamily="18" charset="0"/>
                          </a:rPr>
                          <m:t>1</m:t>
                        </m:r>
                      </m:den>
                    </m:f>
                  </m:oMath>
                </a14:m>
                <a:r>
                  <a:rPr kumimoji="1" lang="zh-CN" altLang="en-US" dirty="0"/>
                  <a:t>，其中</a:t>
                </a:r>
                <a14:m>
                  <m:oMath xmlns:m="http://schemas.openxmlformats.org/officeDocument/2006/math">
                    <m:r>
                      <a:rPr kumimoji="1" lang="en-US" altLang="zh-CN" i="1">
                        <a:latin typeface="Cambria Math" panose="02040503050406030204" pitchFamily="18" charset="0"/>
                      </a:rPr>
                      <m:t>h</m:t>
                    </m:r>
                    <m:r>
                      <a:rPr kumimoji="1" lang="en-US" altLang="zh-CN" i="1">
                        <a:latin typeface="Cambria Math" panose="02040503050406030204" pitchFamily="18" charset="0"/>
                      </a:rPr>
                      <m:t>=</m:t>
                    </m:r>
                    <m:rad>
                      <m:radPr>
                        <m:degHide m:val="on"/>
                        <m:ctrlPr>
                          <a:rPr kumimoji="1" lang="en-US" altLang="zh-CN" i="1">
                            <a:latin typeface="Cambria Math" panose="02040503050406030204" pitchFamily="18" charset="0"/>
                          </a:rPr>
                        </m:ctrlPr>
                      </m:radPr>
                      <m:deg/>
                      <m:e>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𝜌</m:t>
                            </m:r>
                            <m:r>
                              <a:rPr kumimoji="1" lang="en-US" altLang="zh-CN" i="1">
                                <a:latin typeface="Cambria Math" panose="02040503050406030204" pitchFamily="18" charset="0"/>
                              </a:rPr>
                              <m:t>+</m:t>
                            </m:r>
                            <m:r>
                              <a:rPr kumimoji="1" lang="en-US" altLang="zh-CN" i="1">
                                <a:latin typeface="Cambria Math" panose="02040503050406030204" pitchFamily="18" charset="0"/>
                              </a:rPr>
                              <m:t>𝜋</m:t>
                            </m:r>
                          </m:num>
                          <m:den>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rPr>
                                  <m:t>𝜋</m:t>
                                </m:r>
                              </m:e>
                            </m:d>
                            <m:r>
                              <a:rPr kumimoji="1" lang="en-US" altLang="zh-CN" i="1">
                                <a:latin typeface="Cambria Math" panose="02040503050406030204" pitchFamily="18" charset="0"/>
                              </a:rPr>
                              <m:t>𝜌</m:t>
                            </m:r>
                          </m:den>
                        </m:f>
                      </m:e>
                    </m:rad>
                    <m:r>
                      <a:rPr kumimoji="1" lang="en-US" altLang="zh-CN">
                        <a:latin typeface="Cambria Math" panose="02040503050406030204" pitchFamily="18" charset="0"/>
                      </a:rPr>
                      <m:t>&gt;</m:t>
                    </m:r>
                    <m:r>
                      <a:rPr kumimoji="1" lang="en-US" altLang="zh-CN">
                        <a:latin typeface="Cambria Math" panose="02040503050406030204" pitchFamily="18" charset="0"/>
                      </a:rPr>
                      <m:t>1</m:t>
                    </m:r>
                  </m:oMath>
                </a14:m>
                <a:r>
                  <a:rPr kumimoji="1" lang="zh-CN" altLang="en-US" dirty="0"/>
                  <a:t>，银行中介利润率有两个临界值</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𝐺</m:t>
                        </m:r>
                      </m:sub>
                    </m:sSub>
                    <m:d>
                      <m:dPr>
                        <m:ctrlPr>
                          <a:rPr kumimoji="1" lang="en-US" altLang="zh-CN" b="0" i="1" smtClean="0">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e>
                    </m:d>
                  </m:oMath>
                </a14:m>
                <a:r>
                  <a:rPr kumimoji="1" lang="zh-CN" altLang="en-US" b="0" dirty="0"/>
                  <a:t>，且</a:t>
                </a:r>
                <a:br>
                  <a:rPr kumimoji="1" lang="en-US" altLang="zh-CN" b="0"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e>
                          <m:sub>
                            <m:r>
                              <a:rPr kumimoji="1" lang="en-US" altLang="zh-CN" b="0" i="1" smtClean="0">
                                <a:latin typeface="Cambria Math" panose="02040503050406030204" pitchFamily="18" charset="0"/>
                              </a:rPr>
                              <m:t>𝑃</m:t>
                            </m:r>
                          </m:sub>
                        </m:sSub>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𝐺</m:t>
                        </m:r>
                      </m:sub>
                    </m:sSub>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e>
                          <m:sub>
                            <m:r>
                              <a:rPr kumimoji="1" lang="en-US" altLang="zh-CN" b="0" i="1" smtClean="0">
                                <a:latin typeface="Cambria Math" panose="02040503050406030204" pitchFamily="18" charset="0"/>
                              </a:rPr>
                              <m:t>𝑃</m:t>
                            </m:r>
                          </m:sub>
                        </m:sSub>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𝛾</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num>
                      <m:den>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h</m:t>
                            </m:r>
                          </m:e>
                          <m:sup>
                            <m:r>
                              <a:rPr kumimoji="1" lang="en-US" altLang="zh-CN" b="0" i="1" smtClean="0">
                                <a:latin typeface="Cambria Math" panose="02040503050406030204" pitchFamily="18" charset="0"/>
                              </a:rPr>
                              <m:t>2</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m:t>
                        </m:r>
                      </m:den>
                    </m:f>
                  </m:oMath>
                </a14:m>
                <a:endParaRPr kumimoji="1" lang="en-US" altLang="zh-CN" dirty="0"/>
              </a:p>
              <a:p>
                <a:endParaRPr kumimoji="1" lang="zh-CN" altLang="en-US" dirty="0"/>
              </a:p>
            </p:txBody>
          </p:sp>
        </mc:Choice>
        <mc:Fallback xmlns="">
          <p:sp>
            <p:nvSpPr>
              <p:cNvPr id="2" name="内容占位符 1">
                <a:extLst>
                  <a:ext uri="{FF2B5EF4-FFF2-40B4-BE49-F238E27FC236}">
                    <a16:creationId xmlns:a16="http://schemas.microsoft.com/office/drawing/2014/main" id="{B9A90CEF-97D6-85D5-F174-8E173202BE9E}"/>
                  </a:ext>
                </a:extLst>
              </p:cNvPr>
              <p:cNvSpPr>
                <a:spLocks noGrp="1" noRot="1" noChangeAspect="1" noMove="1" noResize="1" noEditPoints="1" noAdjustHandles="1" noChangeArrowheads="1" noChangeShapeType="1" noTextEdit="1"/>
              </p:cNvSpPr>
              <p:nvPr>
                <p:ph idx="1"/>
              </p:nvPr>
            </p:nvSpPr>
            <p:spPr>
              <a:blipFill>
                <a:blip r:embed="rId3"/>
                <a:stretch>
                  <a:fillRect l="-12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D5EBE88-655A-3B7C-87BE-B30A4F678169}"/>
              </a:ext>
            </a:extLst>
          </p:cNvPr>
          <p:cNvSpPr>
            <a:spLocks noGrp="1"/>
          </p:cNvSpPr>
          <p:nvPr>
            <p:ph type="title"/>
          </p:nvPr>
        </p:nvSpPr>
        <p:spPr/>
        <p:txBody>
          <a:bodyPr/>
          <a:lstStyle/>
          <a:p>
            <a:r>
              <a:rPr kumimoji="1" lang="zh-CN" altLang="en-US" dirty="0"/>
              <a:t>拓展研究：命题三</a:t>
            </a:r>
          </a:p>
        </p:txBody>
      </p:sp>
      <p:pic>
        <p:nvPicPr>
          <p:cNvPr id="4097" name="Picture 1" descr="page19image11128064">
            <a:extLst>
              <a:ext uri="{FF2B5EF4-FFF2-40B4-BE49-F238E27FC236}">
                <a16:creationId xmlns:a16="http://schemas.microsoft.com/office/drawing/2014/main" id="{0F0951E8-3144-EBC4-5259-1127AA94A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020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017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8341B78-9642-0B98-7AAD-3888D0168B68}"/>
                  </a:ext>
                </a:extLst>
              </p:cNvPr>
              <p:cNvSpPr>
                <a:spLocks noGrp="1"/>
              </p:cNvSpPr>
              <p:nvPr>
                <p:ph idx="1"/>
              </p:nvPr>
            </p:nvSpPr>
            <p:spPr>
              <a:xfrm>
                <a:off x="1122412" y="1207008"/>
                <a:ext cx="4917977" cy="4662086"/>
              </a:xfrm>
            </p:spPr>
            <p:txBody>
              <a:bodyPr>
                <a:normAutofit/>
              </a:bodyPr>
              <a:lstStyle/>
              <a:p>
                <a:r>
                  <a:rPr kumimoji="1" lang="zh-CN" altLang="en-US" dirty="0"/>
                  <a:t>资本要求均衡曲线</a:t>
                </a:r>
                <a:endParaRPr kumimoji="1" lang="en-US" altLang="zh-CN" dirty="0"/>
              </a:p>
              <a:p>
                <a:pPr lvl="1"/>
                <a:r>
                  <a:rPr kumimoji="1" lang="zh-CN" altLang="en-US" dirty="0"/>
                  <a:t>如果银行数量的增加降低了中介利润率</a:t>
                </a:r>
                <a:r>
                  <a:rPr kumimoji="1" lang="el-GR" altLang="zh-CN" dirty="0"/>
                  <a:t>μ/</a:t>
                </a:r>
                <a:r>
                  <a:rPr kumimoji="1" lang="en-US" altLang="zh-CN" dirty="0"/>
                  <a:t>n</a:t>
                </a:r>
                <a:r>
                  <a:rPr kumimoji="1" lang="zh-CN" altLang="en-US" dirty="0"/>
                  <a:t>，并将银行推向赌博均衡区域，此时存款利率上限</a:t>
                </a:r>
                <a:r>
                  <a:rPr kumimoji="1" lang="en-US" altLang="zh-CN" dirty="0"/>
                  <a:t>r̄</a:t>
                </a:r>
                <a:r>
                  <a:rPr kumimoji="1" lang="zh-CN" altLang="en-US" dirty="0"/>
                  <a:t>可以确保存在一个赌博均衡。</a:t>
                </a:r>
                <a:endParaRPr kumimoji="1" lang="en-US" altLang="zh-CN" dirty="0"/>
              </a:p>
              <a:p>
                <a:pPr lvl="1"/>
                <a:r>
                  <a:rPr kumimoji="1" lang="zh-CN" altLang="en-US" dirty="0"/>
                  <a:t>当</a:t>
                </a:r>
                <a14:m>
                  <m:oMath xmlns:m="http://schemas.openxmlformats.org/officeDocument/2006/math">
                    <m:r>
                      <a:rPr kumimoji="1" lang="en-US" altLang="zh-CN" b="0" i="1" smtClean="0">
                        <a:latin typeface="Cambria Math" panose="02040503050406030204" pitchFamily="18" charset="0"/>
                      </a:rPr>
                      <m:t>0</m:t>
                    </m:r>
                    <m:r>
                      <a:rPr kumimoji="1" lang="en-US" altLang="zh-CN" b="0" i="1" smtClean="0">
                        <a:latin typeface="Cambria Math" panose="02040503050406030204" pitchFamily="18" charset="0"/>
                      </a:rPr>
                      <m:t>&lt;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𝜇</m:t>
                        </m:r>
                      </m:num>
                      <m:den>
                        <m:r>
                          <a:rPr kumimoji="1" lang="en-US" altLang="zh-CN" b="0" i="1" smtClean="0">
                            <a:latin typeface="Cambria Math" panose="02040503050406030204" pitchFamily="18" charset="0"/>
                          </a:rPr>
                          <m:t>𝑛</m:t>
                        </m:r>
                      </m:den>
                    </m:f>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e>
                      <m:sub>
                        <m:r>
                          <a:rPr kumimoji="1" lang="en-US" altLang="zh-CN" b="0" i="1" smtClean="0">
                            <a:latin typeface="Cambria Math" panose="02040503050406030204" pitchFamily="18" charset="0"/>
                          </a:rPr>
                          <m:t>𝑃</m:t>
                        </m:r>
                      </m:sub>
                    </m:sSub>
                  </m:oMath>
                </a14:m>
                <a:r>
                  <a:rPr kumimoji="1" lang="zh-CN" altLang="en-US" dirty="0"/>
                  <a:t>，即</a:t>
                </a:r>
                <a14:m>
                  <m:oMath xmlns:m="http://schemas.openxmlformats.org/officeDocument/2006/math">
                    <m:acc>
                      <m:accPr>
                        <m:chr m:val="̅"/>
                        <m:ctrlPr>
                          <a:rPr kumimoji="1" lang="zh-CN" altLang="en-US" i="1" smtClean="0">
                            <a:latin typeface="Cambria Math" panose="02040503050406030204" pitchFamily="18" charset="0"/>
                          </a:rPr>
                        </m:ctrlPr>
                      </m:accPr>
                      <m:e>
                        <m:r>
                          <a:rPr kumimoji="1" lang="en-US" altLang="zh-CN" b="0" i="1" smtClean="0">
                            <a:latin typeface="Cambria Math" panose="02040503050406030204" pitchFamily="18" charset="0"/>
                          </a:rPr>
                          <m:t>𝑟</m:t>
                        </m:r>
                      </m:e>
                    </m:acc>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𝜇</m:t>
                        </m:r>
                      </m:num>
                      <m:den>
                        <m:r>
                          <a:rPr kumimoji="1" lang="en-US" altLang="zh-CN" b="0" i="1" smtClean="0">
                            <a:latin typeface="Cambria Math" panose="02040503050406030204" pitchFamily="18" charset="0"/>
                          </a:rPr>
                          <m:t>𝑛</m:t>
                        </m:r>
                      </m:den>
                    </m:f>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𝑃</m:t>
                        </m:r>
                      </m:sub>
                    </m:sSub>
                  </m:oMath>
                </a14:m>
                <a:r>
                  <a:rPr kumimoji="1" lang="zh-CN" altLang="en-US" dirty="0"/>
                  <a:t>时，须一个有约束上限；当</a:t>
                </a:r>
                <a14:m>
                  <m:oMath xmlns:m="http://schemas.openxmlformats.org/officeDocument/2006/math">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𝑟</m:t>
                            </m:r>
                          </m:e>
                        </m:acc>
                      </m:e>
                      <m:sub>
                        <m:r>
                          <a:rPr kumimoji="1" lang="en-US" altLang="zh-CN" b="0" i="1" smtClean="0">
                            <a:latin typeface="Cambria Math" panose="02040503050406030204" pitchFamily="18" charset="0"/>
                          </a:rPr>
                          <m:t>𝑃</m:t>
                        </m:r>
                      </m:sub>
                    </m:sSub>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𝜇</m:t>
                        </m:r>
                      </m:num>
                      <m:den>
                        <m:r>
                          <a:rPr kumimoji="1" lang="en-US" altLang="zh-CN" b="0" i="1" smtClean="0">
                            <a:latin typeface="Cambria Math" panose="02040503050406030204" pitchFamily="18" charset="0"/>
                          </a:rPr>
                          <m:t>𝑛</m:t>
                        </m:r>
                      </m:den>
                    </m:f>
                    <m:r>
                      <a:rPr kumimoji="1" lang="en-US" altLang="zh-CN" b="0" i="1" smtClean="0">
                        <a:latin typeface="Cambria Math" panose="02040503050406030204" pitchFamily="18" charset="0"/>
                      </a:rPr>
                      <m:t>&lt;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𝑃</m:t>
                        </m:r>
                      </m:sub>
                    </m:sSub>
                  </m:oMath>
                </a14:m>
                <a:r>
                  <a:rPr kumimoji="1" lang="zh-CN" altLang="en-US" dirty="0"/>
                  <a:t>时，则不需要约束</a:t>
                </a:r>
                <a:endParaRPr kumimoji="1" lang="en-US" altLang="zh-CN" dirty="0"/>
              </a:p>
              <a:p>
                <a:pPr lvl="1"/>
                <a:endParaRPr kumimoji="1" lang="en-US" altLang="zh-CN" dirty="0"/>
              </a:p>
              <a:p>
                <a:endParaRPr kumimoji="1" lang="zh-CN" altLang="en-US" dirty="0"/>
              </a:p>
            </p:txBody>
          </p:sp>
        </mc:Choice>
        <mc:Fallback xmlns="">
          <p:sp>
            <p:nvSpPr>
              <p:cNvPr id="2" name="内容占位符 1">
                <a:extLst>
                  <a:ext uri="{FF2B5EF4-FFF2-40B4-BE49-F238E27FC236}">
                    <a16:creationId xmlns:a16="http://schemas.microsoft.com/office/drawing/2014/main" id="{18341B78-9642-0B98-7AAD-3888D0168B68}"/>
                  </a:ext>
                </a:extLst>
              </p:cNvPr>
              <p:cNvSpPr>
                <a:spLocks noGrp="1" noRot="1" noChangeAspect="1" noMove="1" noResize="1" noEditPoints="1" noAdjustHandles="1" noChangeArrowheads="1" noChangeShapeType="1" noTextEdit="1"/>
              </p:cNvSpPr>
              <p:nvPr>
                <p:ph idx="1"/>
              </p:nvPr>
            </p:nvSpPr>
            <p:spPr>
              <a:xfrm>
                <a:off x="1122412" y="1207008"/>
                <a:ext cx="4917977" cy="4662086"/>
              </a:xfrm>
              <a:blipFill>
                <a:blip r:embed="rId2"/>
                <a:stretch>
                  <a:fillRect l="-2577" t="-1630" r="-128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8BF907A-9FED-BB61-65EB-9FC0390D5F4A}"/>
              </a:ext>
            </a:extLst>
          </p:cNvPr>
          <p:cNvSpPr>
            <a:spLocks noGrp="1"/>
          </p:cNvSpPr>
          <p:nvPr>
            <p:ph type="title"/>
          </p:nvPr>
        </p:nvSpPr>
        <p:spPr/>
        <p:txBody>
          <a:bodyPr/>
          <a:lstStyle/>
          <a:p>
            <a:r>
              <a:rPr kumimoji="1" lang="zh-CN" altLang="en-US" dirty="0"/>
              <a:t>拓展研究：命题三</a:t>
            </a:r>
          </a:p>
        </p:txBody>
      </p:sp>
      <p:pic>
        <p:nvPicPr>
          <p:cNvPr id="4" name="Picture 1" descr="page19image11128064">
            <a:extLst>
              <a:ext uri="{FF2B5EF4-FFF2-40B4-BE49-F238E27FC236}">
                <a16:creationId xmlns:a16="http://schemas.microsoft.com/office/drawing/2014/main" id="{B2EC9256-8E49-4DDD-4FB5-30ECDEE52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612" y="1948989"/>
            <a:ext cx="5231091" cy="370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731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7D2B6E9-EE9F-7230-B7AD-572A1205D80F}"/>
              </a:ext>
            </a:extLst>
          </p:cNvPr>
          <p:cNvSpPr>
            <a:spLocks noGrp="1"/>
          </p:cNvSpPr>
          <p:nvPr>
            <p:ph idx="1"/>
          </p:nvPr>
        </p:nvSpPr>
        <p:spPr>
          <a:xfrm>
            <a:off x="1122411" y="1207008"/>
            <a:ext cx="10058399" cy="4662086"/>
          </a:xfrm>
        </p:spPr>
        <p:txBody>
          <a:bodyPr/>
          <a:lstStyle/>
          <a:p>
            <a:r>
              <a:rPr kumimoji="1" lang="zh-CN" altLang="en-US" dirty="0"/>
              <a:t>均衡福利水平</a:t>
            </a:r>
            <a:endParaRPr kumimoji="1" lang="en-US" altLang="zh-CN" dirty="0"/>
          </a:p>
          <a:p>
            <a:pPr lvl="1"/>
            <a:r>
              <a:rPr kumimoji="1" lang="zh-CN" altLang="en-US" dirty="0"/>
              <a:t>存在非约束性上限的审慎均衡的情况下，存款人和银行股东的福利在存款利率上限和基于风险的资本要求两个工具下没有差异</a:t>
            </a:r>
            <a:endParaRPr kumimoji="1" lang="en-US" altLang="zh-CN" dirty="0"/>
          </a:p>
          <a:p>
            <a:pPr lvl="1"/>
            <a:r>
              <a:rPr kumimoji="1" lang="zh-CN" altLang="en-US" dirty="0"/>
              <a:t>需要约束性上限来维持审慎银行行为的情况下，存款人处境比基于风险的资本要求的审慎均衡更差，股东处境更好</a:t>
            </a:r>
          </a:p>
        </p:txBody>
      </p:sp>
      <p:sp>
        <p:nvSpPr>
          <p:cNvPr id="3" name="标题 2">
            <a:extLst>
              <a:ext uri="{FF2B5EF4-FFF2-40B4-BE49-F238E27FC236}">
                <a16:creationId xmlns:a16="http://schemas.microsoft.com/office/drawing/2014/main" id="{F2D6EDB2-B5BF-A046-C04C-A2A1AA780DE9}"/>
              </a:ext>
            </a:extLst>
          </p:cNvPr>
          <p:cNvSpPr>
            <a:spLocks noGrp="1"/>
          </p:cNvSpPr>
          <p:nvPr>
            <p:ph type="title"/>
          </p:nvPr>
        </p:nvSpPr>
        <p:spPr/>
        <p:txBody>
          <a:bodyPr/>
          <a:lstStyle/>
          <a:p>
            <a:r>
              <a:rPr kumimoji="1" lang="zh-CN" altLang="en-US" dirty="0"/>
              <a:t>拓展研究：命题三</a:t>
            </a:r>
          </a:p>
        </p:txBody>
      </p:sp>
      <p:pic>
        <p:nvPicPr>
          <p:cNvPr id="6" name="图片 5">
            <a:extLst>
              <a:ext uri="{FF2B5EF4-FFF2-40B4-BE49-F238E27FC236}">
                <a16:creationId xmlns:a16="http://schemas.microsoft.com/office/drawing/2014/main" id="{7C3AB8A3-606E-5E77-5731-99C70944A1A5}"/>
              </a:ext>
            </a:extLst>
          </p:cNvPr>
          <p:cNvPicPr>
            <a:picLocks noChangeAspect="1"/>
          </p:cNvPicPr>
          <p:nvPr/>
        </p:nvPicPr>
        <p:blipFill>
          <a:blip r:embed="rId2"/>
          <a:stretch>
            <a:fillRect/>
          </a:stretch>
        </p:blipFill>
        <p:spPr>
          <a:xfrm>
            <a:off x="1396848" y="3349654"/>
            <a:ext cx="9509527" cy="2732314"/>
          </a:xfrm>
          <a:prstGeom prst="rect">
            <a:avLst/>
          </a:prstGeom>
        </p:spPr>
      </p:pic>
      <p:pic>
        <p:nvPicPr>
          <p:cNvPr id="7" name="图片 6">
            <a:extLst>
              <a:ext uri="{FF2B5EF4-FFF2-40B4-BE49-F238E27FC236}">
                <a16:creationId xmlns:a16="http://schemas.microsoft.com/office/drawing/2014/main" id="{0377908A-A357-DF8E-E0FF-CAE6D8F62C38}"/>
              </a:ext>
            </a:extLst>
          </p:cNvPr>
          <p:cNvPicPr>
            <a:picLocks noChangeAspect="1"/>
          </p:cNvPicPr>
          <p:nvPr/>
        </p:nvPicPr>
        <p:blipFill rotWithShape="1">
          <a:blip r:embed="rId3"/>
          <a:srcRect b="40955"/>
          <a:stretch/>
        </p:blipFill>
        <p:spPr>
          <a:xfrm>
            <a:off x="1659441" y="5125053"/>
            <a:ext cx="10323917" cy="1446344"/>
          </a:xfrm>
          <a:prstGeom prst="rect">
            <a:avLst/>
          </a:prstGeom>
        </p:spPr>
      </p:pic>
    </p:spTree>
    <p:extLst>
      <p:ext uri="{BB962C8B-B14F-4D97-AF65-F5344CB8AC3E}">
        <p14:creationId xmlns:p14="http://schemas.microsoft.com/office/powerpoint/2010/main" val="13378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99F01BF-58F8-6565-3AEA-FA9E49DC9794}"/>
              </a:ext>
            </a:extLst>
          </p:cNvPr>
          <p:cNvSpPr>
            <a:spLocks noGrp="1"/>
          </p:cNvSpPr>
          <p:nvPr>
            <p:ph idx="1"/>
          </p:nvPr>
        </p:nvSpPr>
        <p:spPr/>
        <p:txBody>
          <a:bodyPr/>
          <a:lstStyle/>
          <a:p>
            <a:r>
              <a:rPr kumimoji="1" lang="zh-CN" altLang="en-US" dirty="0"/>
              <a:t>一个特殊情形：隐含均衡利率为负</a:t>
            </a:r>
            <a:endParaRPr kumimoji="1" lang="en-US" altLang="zh-CN" dirty="0"/>
          </a:p>
          <a:p>
            <a:pPr lvl="1"/>
            <a:r>
              <a:rPr kumimoji="1" lang="zh-CN" altLang="en-US" dirty="0"/>
              <a:t>当满足隐含均衡利率为负的条件时，最优资本要求下的均衡利率也为负</a:t>
            </a:r>
            <a:endParaRPr kumimoji="1" lang="en-US" altLang="zh-CN" dirty="0"/>
          </a:p>
          <a:p>
            <a:pPr lvl="1"/>
            <a:r>
              <a:rPr kumimoji="1" lang="zh-CN" altLang="en-US" dirty="0"/>
              <a:t>意味着只有在存款利率上限工具有效时，资本要求才能有效控制银行风险承担</a:t>
            </a:r>
            <a:endParaRPr kumimoji="1" lang="en-US" altLang="zh-CN" dirty="0"/>
          </a:p>
          <a:p>
            <a:r>
              <a:rPr kumimoji="1" lang="zh-CN" altLang="en-US" dirty="0"/>
              <a:t>结论</a:t>
            </a:r>
            <a:endParaRPr kumimoji="1" lang="en-US" altLang="zh-CN" dirty="0"/>
          </a:p>
          <a:p>
            <a:pPr lvl="1"/>
            <a:r>
              <a:rPr kumimoji="1" lang="zh-CN" altLang="en-US" dirty="0"/>
              <a:t>存款利率上限工具可以确保审慎均衡的存在，除非赌博资产的吸引力过高</a:t>
            </a:r>
            <a:endParaRPr kumimoji="1" lang="en-US" altLang="zh-CN" dirty="0"/>
          </a:p>
          <a:p>
            <a:pPr lvl="1"/>
            <a:r>
              <a:rPr kumimoji="1" lang="zh-CN" altLang="en-US" dirty="0"/>
              <a:t>若赌博资产非常有吸引力，即使存款利率达到上限，银行也不会避免对该资产的投资。此时只有基于风险的资本要求工具是有效的，因为它直接惩罚了对赌博资产的投资，而不会扭曲审慎均衡存款利率</a:t>
            </a:r>
          </a:p>
        </p:txBody>
      </p:sp>
      <p:sp>
        <p:nvSpPr>
          <p:cNvPr id="3" name="标题 2">
            <a:extLst>
              <a:ext uri="{FF2B5EF4-FFF2-40B4-BE49-F238E27FC236}">
                <a16:creationId xmlns:a16="http://schemas.microsoft.com/office/drawing/2014/main" id="{C3888F25-BFF7-152C-CAA6-17064CB1A225}"/>
              </a:ext>
            </a:extLst>
          </p:cNvPr>
          <p:cNvSpPr>
            <a:spLocks noGrp="1"/>
          </p:cNvSpPr>
          <p:nvPr>
            <p:ph type="title"/>
          </p:nvPr>
        </p:nvSpPr>
        <p:spPr/>
        <p:txBody>
          <a:bodyPr/>
          <a:lstStyle/>
          <a:p>
            <a:r>
              <a:rPr kumimoji="1" lang="zh-CN" altLang="en-US" dirty="0"/>
              <a:t>拓展研究：命题三</a:t>
            </a:r>
          </a:p>
        </p:txBody>
      </p:sp>
    </p:spTree>
    <p:extLst>
      <p:ext uri="{BB962C8B-B14F-4D97-AF65-F5344CB8AC3E}">
        <p14:creationId xmlns:p14="http://schemas.microsoft.com/office/powerpoint/2010/main" val="1367511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0DBD04-7D6C-2B7F-F509-3367255BEEE1}"/>
              </a:ext>
            </a:extLst>
          </p:cNvPr>
          <p:cNvSpPr>
            <a:spLocks noGrp="1"/>
          </p:cNvSpPr>
          <p:nvPr>
            <p:ph idx="1"/>
          </p:nvPr>
        </p:nvSpPr>
        <p:spPr/>
        <p:txBody>
          <a:bodyPr/>
          <a:lstStyle/>
          <a:p>
            <a:r>
              <a:rPr kumimoji="1" lang="zh-CN" altLang="en-US" dirty="0"/>
              <a:t>银行投资</a:t>
            </a:r>
            <a:endParaRPr kumimoji="1" lang="en-US" altLang="zh-CN" dirty="0"/>
          </a:p>
          <a:p>
            <a:pPr lvl="1"/>
            <a:r>
              <a:rPr kumimoji="1" lang="zh-CN" altLang="en-US" dirty="0"/>
              <a:t>一种是审慎资产，收益率为</a:t>
            </a:r>
            <a:r>
              <a:rPr kumimoji="1" lang="en-US" altLang="zh-CN" dirty="0"/>
              <a:t>α</a:t>
            </a:r>
            <a:r>
              <a:rPr kumimoji="1" lang="zh-CN" altLang="en-US" dirty="0"/>
              <a:t>，一种是赌博性资产，</a:t>
            </a:r>
            <a:r>
              <a:rPr kumimoji="1" lang="en-US" altLang="zh-CN" dirty="0"/>
              <a:t> 1-π</a:t>
            </a:r>
            <a:r>
              <a:rPr kumimoji="1" lang="zh-CN" altLang="en-US" dirty="0"/>
              <a:t>的概率收益率为</a:t>
            </a:r>
            <a:r>
              <a:rPr kumimoji="1" lang="en-US" altLang="zh-CN" dirty="0" err="1"/>
              <a:t>γ</a:t>
            </a:r>
            <a:r>
              <a:rPr kumimoji="1" lang="zh-CN" altLang="en-US" dirty="0"/>
              <a:t>，</a:t>
            </a:r>
            <a:r>
              <a:rPr kumimoji="1" lang="en-US" altLang="zh-CN" dirty="0"/>
              <a:t>π</a:t>
            </a:r>
            <a:r>
              <a:rPr kumimoji="1" lang="zh-CN" altLang="en-US" dirty="0"/>
              <a:t>的概率为</a:t>
            </a:r>
            <a:r>
              <a:rPr kumimoji="1" lang="en-US" altLang="zh-CN" dirty="0"/>
              <a:t>β</a:t>
            </a:r>
            <a:r>
              <a:rPr kumimoji="1" lang="zh-CN" altLang="en-US" dirty="0"/>
              <a:t>，且</a:t>
            </a:r>
            <a:r>
              <a:rPr kumimoji="1" lang="el-GR" altLang="zh-CN" dirty="0"/>
              <a:t>γ &gt; α &gt; (1 - π)γ + πβ</a:t>
            </a:r>
            <a:endParaRPr kumimoji="1" lang="en-US" altLang="zh-CN" dirty="0"/>
          </a:p>
          <a:p>
            <a:pPr lvl="1"/>
            <a:r>
              <a:rPr kumimoji="1" lang="zh-CN" altLang="en-US" dirty="0"/>
              <a:t>且假设股东预期收益率</a:t>
            </a:r>
            <a:r>
              <a:rPr kumimoji="1" lang="en-US" altLang="zh-CN" dirty="0" err="1"/>
              <a:t>ρ</a:t>
            </a:r>
            <a:r>
              <a:rPr kumimoji="1" lang="en-US" altLang="zh-CN" dirty="0"/>
              <a:t>&gt;α</a:t>
            </a:r>
          </a:p>
          <a:p>
            <a:r>
              <a:rPr kumimoji="1" lang="zh-CN" altLang="en-US" dirty="0"/>
              <a:t>银行资本要求</a:t>
            </a:r>
            <a:endParaRPr kumimoji="1" lang="en-US" altLang="zh-CN" dirty="0"/>
          </a:p>
          <a:p>
            <a:pPr lvl="1"/>
            <a:r>
              <a:rPr kumimoji="1" lang="zh-CN" altLang="en-US" dirty="0"/>
              <a:t>监管要求每单位存款银行持有最低资本</a:t>
            </a:r>
            <a:r>
              <a:rPr kumimoji="1" lang="en-US" altLang="zh-CN" dirty="0"/>
              <a:t>K</a:t>
            </a:r>
            <a:r>
              <a:rPr kumimoji="1" lang="zh-CN" altLang="en-US" dirty="0"/>
              <a:t>（假设存款保险费为</a:t>
            </a:r>
            <a:r>
              <a:rPr kumimoji="1" lang="en-US" altLang="zh-CN" dirty="0"/>
              <a:t>0</a:t>
            </a:r>
            <a:r>
              <a:rPr kumimoji="1" lang="zh-CN" altLang="en-US" dirty="0"/>
              <a:t>）</a:t>
            </a:r>
            <a:endParaRPr kumimoji="1" lang="en-US" altLang="zh-CN" dirty="0"/>
          </a:p>
          <a:p>
            <a:r>
              <a:rPr kumimoji="1" lang="zh-CN" altLang="en-US" dirty="0"/>
              <a:t>不完全竞争</a:t>
            </a:r>
            <a:endParaRPr kumimoji="1" lang="en-US" altLang="zh-CN" dirty="0"/>
          </a:p>
          <a:p>
            <a:pPr lvl="1"/>
            <a:r>
              <a:rPr kumimoji="1" lang="zh-CN" altLang="en-US" dirty="0"/>
              <a:t>借用空间竞争的模型，圆周上均匀分布储户，银行在圆周上对称分布，通过存款利率来竞争。而储户离银行的距离就是银行市场力量的来源（</a:t>
            </a:r>
            <a:r>
              <a:rPr kumimoji="1" lang="en-US" altLang="zh-CN" dirty="0"/>
              <a:t>SALOP </a:t>
            </a:r>
            <a:r>
              <a:rPr kumimoji="1" lang="zh-CN" altLang="en-US" dirty="0"/>
              <a:t>圆周）</a:t>
            </a:r>
            <a:endParaRPr kumimoji="1" lang="en-US" altLang="zh-CN" dirty="0"/>
          </a:p>
          <a:p>
            <a:endParaRPr kumimoji="1" lang="en-US" altLang="zh-CN" dirty="0"/>
          </a:p>
        </p:txBody>
      </p:sp>
      <p:sp>
        <p:nvSpPr>
          <p:cNvPr id="3" name="标题 2">
            <a:extLst>
              <a:ext uri="{FF2B5EF4-FFF2-40B4-BE49-F238E27FC236}">
                <a16:creationId xmlns:a16="http://schemas.microsoft.com/office/drawing/2014/main" id="{7B583357-10D4-1EDA-6610-86EF05E34111}"/>
              </a:ext>
            </a:extLst>
          </p:cNvPr>
          <p:cNvSpPr>
            <a:spLocks noGrp="1"/>
          </p:cNvSpPr>
          <p:nvPr>
            <p:ph type="title"/>
          </p:nvPr>
        </p:nvSpPr>
        <p:spPr/>
        <p:txBody>
          <a:bodyPr/>
          <a:lstStyle/>
          <a:p>
            <a:r>
              <a:rPr kumimoji="1" lang="zh-CN" altLang="en-US" dirty="0"/>
              <a:t>模型设定</a:t>
            </a:r>
          </a:p>
        </p:txBody>
      </p:sp>
    </p:spTree>
    <p:extLst>
      <p:ext uri="{BB962C8B-B14F-4D97-AF65-F5344CB8AC3E}">
        <p14:creationId xmlns:p14="http://schemas.microsoft.com/office/powerpoint/2010/main" val="1254481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7A4836C-B1E0-C680-BFE3-AF56B756D39A}"/>
              </a:ext>
            </a:extLst>
          </p:cNvPr>
          <p:cNvSpPr>
            <a:spLocks noGrp="1"/>
          </p:cNvSpPr>
          <p:nvPr>
            <p:ph idx="1"/>
          </p:nvPr>
        </p:nvSpPr>
        <p:spPr/>
        <p:txBody>
          <a:bodyPr/>
          <a:lstStyle/>
          <a:p>
            <a:r>
              <a:rPr kumimoji="1" lang="zh-CN" altLang="en-US" dirty="0"/>
              <a:t>在银行竞争加剧的情况下，资本要求和存款利率上限两个工具如何防止银行过度风险承担？</a:t>
            </a:r>
            <a:endParaRPr kumimoji="1" lang="en-US" altLang="zh-CN" dirty="0"/>
          </a:p>
          <a:p>
            <a:pPr lvl="1"/>
            <a:r>
              <a:rPr kumimoji="1" lang="zh-CN" altLang="en-US" dirty="0"/>
              <a:t>较高的资本要求降低了银行投资赌博资产的动机，切基于风险的资本要求是更有效的监管工具，因为可以确保在没有银行资本成本的情况下存在一个审慎均衡</a:t>
            </a:r>
            <a:endParaRPr kumimoji="1" lang="en-US" altLang="zh-CN" dirty="0"/>
          </a:p>
          <a:p>
            <a:pPr lvl="1"/>
            <a:r>
              <a:rPr kumimoji="1" lang="zh-CN" altLang="en-US" dirty="0"/>
              <a:t>在利率较低的情况下，存款利率上限在确保审慎均衡的存在也是有效的</a:t>
            </a:r>
            <a:endParaRPr kumimoji="1" lang="en-US" altLang="zh-CN" dirty="0"/>
          </a:p>
          <a:p>
            <a:pPr lvl="1"/>
            <a:r>
              <a:rPr kumimoji="1" lang="zh-CN" altLang="en-US" dirty="0"/>
              <a:t>二者渠道不同：提高资本要求把成本转嫁给存款人，银行自身中介利润率不变，特许权价值不变；存款利率上限（具有约束力时）增加银行特许权价值，降低银行投资风险资产的倾向</a:t>
            </a:r>
            <a:endParaRPr kumimoji="1" lang="en-US" altLang="zh-CN" dirty="0"/>
          </a:p>
          <a:p>
            <a:pPr lvl="1"/>
            <a:r>
              <a:rPr kumimoji="1" lang="zh-CN" altLang="en-US" dirty="0"/>
              <a:t>基于风险的资本要求更为有效，会惩罚对风险较大的资产的投资</a:t>
            </a:r>
            <a:endParaRPr kumimoji="1" lang="en-US" altLang="zh-CN" dirty="0"/>
          </a:p>
          <a:p>
            <a:pPr marL="45720" indent="0">
              <a:buNone/>
            </a:pPr>
            <a:endParaRPr kumimoji="1" lang="zh-CN" altLang="en-US" dirty="0"/>
          </a:p>
        </p:txBody>
      </p:sp>
      <p:sp>
        <p:nvSpPr>
          <p:cNvPr id="3" name="标题 2">
            <a:extLst>
              <a:ext uri="{FF2B5EF4-FFF2-40B4-BE49-F238E27FC236}">
                <a16:creationId xmlns:a16="http://schemas.microsoft.com/office/drawing/2014/main" id="{B64A2C8A-236B-2DF6-FD7F-394E69B45EB0}"/>
              </a:ext>
            </a:extLst>
          </p:cNvPr>
          <p:cNvSpPr>
            <a:spLocks noGrp="1"/>
          </p:cNvSpPr>
          <p:nvPr>
            <p:ph type="title"/>
          </p:nvPr>
        </p:nvSpPr>
        <p:spPr/>
        <p:txBody>
          <a:bodyPr/>
          <a:lstStyle/>
          <a:p>
            <a:r>
              <a:rPr kumimoji="1" lang="zh-CN" altLang="en-US" dirty="0"/>
              <a:t>研究结论</a:t>
            </a:r>
          </a:p>
        </p:txBody>
      </p:sp>
    </p:spTree>
    <p:extLst>
      <p:ext uri="{BB962C8B-B14F-4D97-AF65-F5344CB8AC3E}">
        <p14:creationId xmlns:p14="http://schemas.microsoft.com/office/powerpoint/2010/main" val="292852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8E5D179-BD86-0D80-E518-A134FBB90215}"/>
              </a:ext>
            </a:extLst>
          </p:cNvPr>
          <p:cNvSpPr>
            <a:spLocks noGrp="1"/>
          </p:cNvSpPr>
          <p:nvPr>
            <p:ph idx="1"/>
          </p:nvPr>
        </p:nvSpPr>
        <p:spPr/>
        <p:txBody>
          <a:bodyPr>
            <a:normAutofit/>
          </a:bodyPr>
          <a:lstStyle/>
          <a:p>
            <a:r>
              <a:rPr kumimoji="1" lang="zh-CN" altLang="en-US" dirty="0"/>
              <a:t>其他基本设定</a:t>
            </a:r>
            <a:endParaRPr kumimoji="1" lang="en-US" altLang="zh-CN" dirty="0"/>
          </a:p>
          <a:p>
            <a:pPr lvl="1"/>
            <a:r>
              <a:rPr kumimoji="1" lang="en-US" altLang="zh-CN" dirty="0"/>
              <a:t>n&gt;2</a:t>
            </a:r>
            <a:r>
              <a:rPr kumimoji="1" lang="zh-CN" altLang="en-US" dirty="0"/>
              <a:t>家风险中性银行，</a:t>
            </a:r>
            <a:r>
              <a:rPr kumimoji="1" lang="en-US" altLang="zh-CN" dirty="0"/>
              <a:t>j=1,…</a:t>
            </a:r>
          </a:p>
          <a:p>
            <a:pPr lvl="1"/>
            <a:r>
              <a:rPr kumimoji="1" lang="zh-CN" altLang="en-US" dirty="0"/>
              <a:t>时间离散、无限期</a:t>
            </a:r>
            <a:endParaRPr kumimoji="1" lang="en-US" altLang="zh-CN" dirty="0"/>
          </a:p>
          <a:p>
            <a:pPr lvl="1"/>
            <a:r>
              <a:rPr kumimoji="1" lang="zh-CN" altLang="en-US" dirty="0"/>
              <a:t>当银行被发现无力偿还时，即资产价值小于其存款负债价值时，经营许可就会被收回，此时会有一家新银行被允许进入市场，银行总数保持为</a:t>
            </a:r>
            <a:r>
              <a:rPr kumimoji="1" lang="en-US" altLang="zh-CN" dirty="0"/>
              <a:t>n</a:t>
            </a:r>
          </a:p>
          <a:p>
            <a:pPr lvl="1"/>
            <a:r>
              <a:rPr kumimoji="1" lang="zh-CN" altLang="en-US" dirty="0"/>
              <a:t>连续度量为</a:t>
            </a:r>
            <a:r>
              <a:rPr kumimoji="1" lang="en-US" altLang="zh-CN" dirty="0"/>
              <a:t>1</a:t>
            </a:r>
            <a:r>
              <a:rPr kumimoji="1" lang="zh-CN" altLang="en-US" dirty="0"/>
              <a:t>的存款人均匀分布在单位长度的圆周上，</a:t>
            </a:r>
            <a:r>
              <a:rPr kumimoji="1" lang="en-US" altLang="zh-CN" dirty="0"/>
              <a:t>n</a:t>
            </a:r>
            <a:r>
              <a:rPr kumimoji="1" lang="zh-CN" altLang="en-US" dirty="0"/>
              <a:t>家银行对称分布在圆周上</a:t>
            </a:r>
            <a:endParaRPr kumimoji="1" lang="en-US" altLang="zh-CN" dirty="0"/>
          </a:p>
          <a:p>
            <a:pPr lvl="1"/>
            <a:r>
              <a:rPr kumimoji="1" lang="zh-CN" altLang="en-US" dirty="0"/>
              <a:t>储户面对两个时点：第一个有</a:t>
            </a:r>
            <a:r>
              <a:rPr kumimoji="1" lang="en-US" altLang="zh-CN" dirty="0"/>
              <a:t>1</a:t>
            </a:r>
            <a:r>
              <a:rPr kumimoji="1" lang="zh-CN" altLang="en-US" dirty="0"/>
              <a:t>单位的禀赋，投资为银行存款，第二个时点消费</a:t>
            </a:r>
            <a:endParaRPr kumimoji="1" lang="en-US" altLang="zh-CN" dirty="0"/>
          </a:p>
          <a:p>
            <a:pPr lvl="1"/>
            <a:r>
              <a:rPr kumimoji="1" lang="zh-CN" altLang="en-US" dirty="0"/>
              <a:t>储户前往每个银行的成本是与银行距离的</a:t>
            </a:r>
            <a:r>
              <a:rPr kumimoji="1" lang="en-US" altLang="zh-CN" dirty="0" err="1"/>
              <a:t>μ</a:t>
            </a:r>
            <a:r>
              <a:rPr kumimoji="1" lang="zh-CN" altLang="en-US" dirty="0"/>
              <a:t>倍</a:t>
            </a:r>
            <a:endParaRPr kumimoji="1" lang="en-US" altLang="zh-CN" dirty="0"/>
          </a:p>
          <a:p>
            <a:pPr lvl="1"/>
            <a:r>
              <a:rPr kumimoji="1" lang="zh-CN" altLang="en-US" dirty="0"/>
              <a:t>均衡状态下，每家银行会得到</a:t>
            </a:r>
            <a:r>
              <a:rPr kumimoji="1" lang="en-US" altLang="zh-CN" dirty="0"/>
              <a:t>1/n</a:t>
            </a:r>
            <a:r>
              <a:rPr kumimoji="1" lang="zh-CN" altLang="en-US" dirty="0"/>
              <a:t>的存款，银行也可以通过股权筹资，收益率为</a:t>
            </a:r>
            <a:r>
              <a:rPr kumimoji="1" lang="el-GR" altLang="zh-CN" dirty="0"/>
              <a:t>ρ</a:t>
            </a:r>
            <a:endParaRPr kumimoji="1" lang="en-US" altLang="zh-CN" dirty="0"/>
          </a:p>
        </p:txBody>
      </p:sp>
      <p:sp>
        <p:nvSpPr>
          <p:cNvPr id="3" name="标题 2">
            <a:extLst>
              <a:ext uri="{FF2B5EF4-FFF2-40B4-BE49-F238E27FC236}">
                <a16:creationId xmlns:a16="http://schemas.microsoft.com/office/drawing/2014/main" id="{63E4889A-9B83-EBBE-E26A-765306AF53DF}"/>
              </a:ext>
            </a:extLst>
          </p:cNvPr>
          <p:cNvSpPr>
            <a:spLocks noGrp="1"/>
          </p:cNvSpPr>
          <p:nvPr>
            <p:ph type="title"/>
          </p:nvPr>
        </p:nvSpPr>
        <p:spPr/>
        <p:txBody>
          <a:bodyPr/>
          <a:lstStyle/>
          <a:p>
            <a:r>
              <a:rPr kumimoji="1" lang="zh-CN" altLang="en-US" dirty="0"/>
              <a:t>模型设定</a:t>
            </a:r>
          </a:p>
        </p:txBody>
      </p:sp>
    </p:spTree>
    <p:extLst>
      <p:ext uri="{BB962C8B-B14F-4D97-AF65-F5344CB8AC3E}">
        <p14:creationId xmlns:p14="http://schemas.microsoft.com/office/powerpoint/2010/main" val="33694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0C88EEFC-6E06-939A-50E6-9E8BC1B561F8}"/>
                  </a:ext>
                </a:extLst>
              </p:cNvPr>
              <p:cNvSpPr>
                <a:spLocks noGrp="1"/>
              </p:cNvSpPr>
              <p:nvPr>
                <p:ph idx="1"/>
              </p:nvPr>
            </p:nvSpPr>
            <p:spPr>
              <a:xfrm>
                <a:off x="1122412" y="1207007"/>
                <a:ext cx="10058400" cy="4834563"/>
              </a:xfrm>
            </p:spPr>
            <p:txBody>
              <a:bodyPr>
                <a:normAutofit fontScale="92500" lnSpcReduction="20000"/>
              </a:bodyPr>
              <a:lstStyle/>
              <a:p>
                <a:r>
                  <a:rPr kumimoji="1" lang="zh-CN" altLang="en-US" dirty="0"/>
                  <a:t>在时点</a:t>
                </a:r>
                <a:r>
                  <a:rPr kumimoji="1" lang="en-US" altLang="zh-CN" dirty="0"/>
                  <a:t>t</a:t>
                </a:r>
                <a:r>
                  <a:rPr kumimoji="1" lang="zh-CN" altLang="en-US" dirty="0"/>
                  <a:t>，银行</a:t>
                </a:r>
                <a:r>
                  <a:rPr kumimoji="1" lang="en-US" altLang="zh-CN" dirty="0"/>
                  <a:t>j</a:t>
                </a:r>
                <a:r>
                  <a:rPr kumimoji="1" lang="zh-CN" altLang="en-US" dirty="0"/>
                  <a:t>选择每单位存款持有</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𝑗𝑡</m:t>
                        </m:r>
                      </m:sub>
                    </m:sSub>
                  </m:oMath>
                </a14:m>
                <a:r>
                  <a:rPr kumimoji="1" lang="zh-CN" altLang="en-US" dirty="0"/>
                  <a:t>和存款利率</a:t>
                </a:r>
                <a14:m>
                  <m:oMath xmlns:m="http://schemas.openxmlformats.org/officeDocument/2006/math">
                    <m:sSub>
                      <m:sSubPr>
                        <m:ctrlPr>
                          <a:rPr kumimoji="1" lang="en-US" altLang="zh-CN" b="0" i="1" dirty="0" smtClean="0">
                            <a:latin typeface="Cambria Math" panose="02040503050406030204" pitchFamily="18" charset="0"/>
                          </a:rPr>
                        </m:ctrlPr>
                      </m:sSubPr>
                      <m:e>
                        <m:r>
                          <m:rPr>
                            <m:sty m:val="p"/>
                          </m:rPr>
                          <a:rPr kumimoji="1" lang="en-US" altLang="zh-CN" i="1" dirty="0">
                            <a:latin typeface="Cambria Math" panose="02040503050406030204" pitchFamily="18" charset="0"/>
                          </a:rPr>
                          <m:t>r</m:t>
                        </m:r>
                      </m:e>
                      <m:sub>
                        <m:r>
                          <a:rPr kumimoji="1" lang="en-US" altLang="zh-CN" b="0" i="1" dirty="0" smtClean="0">
                            <a:latin typeface="Cambria Math" panose="02040503050406030204" pitchFamily="18" charset="0"/>
                          </a:rPr>
                          <m:t>𝑗𝑡</m:t>
                        </m:r>
                      </m:sub>
                    </m:sSub>
                  </m:oMath>
                </a14:m>
                <a:r>
                  <a:rPr kumimoji="1" lang="zh-CN" altLang="en-US" dirty="0"/>
                  <a:t>，并将所有资金投资于审慎资产（</a:t>
                </a:r>
                <a:r>
                  <a:rPr kumimoji="1" lang="en-US" altLang="zh-CN" dirty="0"/>
                  <a:t>α</a:t>
                </a:r>
                <a:r>
                  <a:rPr kumimoji="1" lang="zh-CN" altLang="en-US" dirty="0"/>
                  <a:t>），满足资本约束条件</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𝑗𝑡</m:t>
                        </m:r>
                      </m:sub>
                    </m:sSub>
                    <m:r>
                      <a:rPr kumimoji="1" lang="en-US" altLang="zh-CN" b="0" i="1" smtClean="0">
                        <a:latin typeface="Cambria Math" panose="02040503050406030204" pitchFamily="18" charset="0"/>
                      </a:rPr>
                      <m:t>&gt;</m:t>
                    </m:r>
                    <m:r>
                      <a:rPr kumimoji="1" lang="en-US" altLang="zh-CN" b="0" i="1" smtClean="0">
                        <a:latin typeface="Cambria Math" panose="02040503050406030204" pitchFamily="18" charset="0"/>
                      </a:rPr>
                      <m:t>𝑘</m:t>
                    </m:r>
                  </m:oMath>
                </a14:m>
                <a:endParaRPr kumimoji="1" lang="en-US" altLang="zh-CN" dirty="0"/>
              </a:p>
              <a:p>
                <a:r>
                  <a:rPr kumimoji="1" lang="zh-CN" altLang="en-US" dirty="0"/>
                  <a:t>假设</a:t>
                </a:r>
                <a:r>
                  <a:rPr kumimoji="1" lang="en-US" altLang="zh-CN" dirty="0"/>
                  <a:t>j</a:t>
                </a:r>
                <a:r>
                  <a:rPr kumimoji="1" lang="zh-CN" altLang="en-US" dirty="0"/>
                  <a:t>银行提供存款利率</a:t>
                </a:r>
                <a14:m>
                  <m:oMath xmlns:m="http://schemas.openxmlformats.org/officeDocument/2006/math">
                    <m:sSub>
                      <m:sSubPr>
                        <m:ctrlPr>
                          <a:rPr kumimoji="1" lang="en-US" altLang="zh-CN" b="0" i="1" dirty="0" smtClean="0">
                            <a:latin typeface="Cambria Math" panose="02040503050406030204" pitchFamily="18" charset="0"/>
                          </a:rPr>
                        </m:ctrlPr>
                      </m:sSubPr>
                      <m:e>
                        <m:r>
                          <m:rPr>
                            <m:sty m:val="p"/>
                          </m:rPr>
                          <a:rPr kumimoji="1" lang="en-US" altLang="zh-CN" i="1" dirty="0">
                            <a:latin typeface="Cambria Math" panose="02040503050406030204" pitchFamily="18" charset="0"/>
                          </a:rPr>
                          <m:t>r</m:t>
                        </m:r>
                      </m:e>
                      <m:sub>
                        <m:r>
                          <a:rPr kumimoji="1" lang="en-US" altLang="zh-CN" b="0" i="1" dirty="0" smtClean="0">
                            <a:latin typeface="Cambria Math" panose="02040503050406030204" pitchFamily="18" charset="0"/>
                          </a:rPr>
                          <m:t>𝑗</m:t>
                        </m:r>
                      </m:sub>
                    </m:sSub>
                  </m:oMath>
                </a14:m>
                <a:r>
                  <a:rPr kumimoji="1" lang="zh-CN" altLang="en-US" dirty="0"/>
                  <a:t>而其他</a:t>
                </a:r>
                <a:r>
                  <a:rPr kumimoji="1" lang="en-US" altLang="zh-CN" dirty="0"/>
                  <a:t>n-1</a:t>
                </a:r>
                <a:r>
                  <a:rPr kumimoji="1" lang="zh-CN" altLang="en-US" dirty="0"/>
                  <a:t>家银行提供利率</a:t>
                </a:r>
                <a:r>
                  <a:rPr kumimoji="1" lang="en-US" altLang="zh-CN" dirty="0"/>
                  <a:t>r</a:t>
                </a:r>
              </a:p>
              <a:p>
                <a:r>
                  <a:rPr kumimoji="1" lang="zh-CN" altLang="en-US" dirty="0"/>
                  <a:t>对于一个存款人，与</a:t>
                </a:r>
                <a:r>
                  <a:rPr kumimoji="1" lang="en-US" altLang="zh-CN" dirty="0"/>
                  <a:t>j</a:t>
                </a:r>
                <a:r>
                  <a:rPr kumimoji="1" lang="zh-CN" altLang="en-US" dirty="0"/>
                  <a:t>银行距离为</a:t>
                </a:r>
                <a:r>
                  <a:rPr kumimoji="1" lang="en-US" altLang="zh-CN" dirty="0"/>
                  <a:t>z</a:t>
                </a:r>
                <a:r>
                  <a:rPr kumimoji="1" lang="zh-CN" altLang="en-US" dirty="0"/>
                  <a:t>，与</a:t>
                </a:r>
                <a:r>
                  <a:rPr kumimoji="1" lang="en-US" altLang="zh-CN" dirty="0"/>
                  <a:t>j+1</a:t>
                </a:r>
                <a:r>
                  <a:rPr kumimoji="1" lang="zh-CN" altLang="en-US" dirty="0"/>
                  <a:t>银行距离为</a:t>
                </a:r>
                <a:r>
                  <a:rPr kumimoji="1" lang="en-US" altLang="zh-CN" dirty="0"/>
                  <a:t>1/n-z</a:t>
                </a:r>
                <a:r>
                  <a:rPr kumimoji="1" lang="zh-CN" altLang="en-US" dirty="0"/>
                  <a:t>，当</a:t>
                </a:r>
                <a:br>
                  <a:rPr kumimoji="1" lang="en-US" altLang="zh-CN"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𝜇</m:t>
                    </m:r>
                    <m:r>
                      <a:rPr kumimoji="1" lang="en-US" altLang="zh-CN" b="0" i="1" smtClean="0">
                        <a:latin typeface="Cambria Math" panose="02040503050406030204" pitchFamily="18" charset="0"/>
                        <a:ea typeface="Cambria Math" panose="02040503050406030204" pitchFamily="18" charset="0"/>
                      </a:rPr>
                      <m:t>𝑧</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𝑟</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𝜇</m:t>
                    </m:r>
                    <m:d>
                      <m:dPr>
                        <m:ctrlPr>
                          <a:rPr kumimoji="1" lang="en-US" altLang="zh-CN" b="0" i="1" smtClean="0">
                            <a:latin typeface="Cambria Math" panose="02040503050406030204" pitchFamily="18" charset="0"/>
                            <a:ea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𝑛</m:t>
                            </m:r>
                          </m:den>
                        </m:f>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𝑧</m:t>
                        </m:r>
                      </m:e>
                    </m:d>
                  </m:oMath>
                </a14:m>
                <a:br>
                  <a:rPr kumimoji="1" lang="en-US" altLang="zh-CN" dirty="0"/>
                </a:br>
                <a:r>
                  <a:rPr kumimoji="1" lang="zh-CN" altLang="en-US" dirty="0"/>
                  <a:t>选择</a:t>
                </a:r>
                <a:r>
                  <a:rPr kumimoji="1" lang="en-US" altLang="zh-CN" dirty="0"/>
                  <a:t>j</a:t>
                </a:r>
                <a:r>
                  <a:rPr kumimoji="1" lang="zh-CN" altLang="en-US" dirty="0"/>
                  <a:t>银行和</a:t>
                </a:r>
                <a:r>
                  <a:rPr kumimoji="1" lang="en-US" altLang="zh-CN" dirty="0"/>
                  <a:t>j+1</a:t>
                </a:r>
                <a:r>
                  <a:rPr kumimoji="1" lang="zh-CN" altLang="en-US" dirty="0"/>
                  <a:t>银行无差异，求得此时的</a:t>
                </a:r>
                <a:r>
                  <a:rPr kumimoji="1" lang="en-US" altLang="zh-CN" dirty="0"/>
                  <a:t>z</a:t>
                </a:r>
                <a:br>
                  <a:rPr kumimoji="1" lang="en-US" altLang="zh-CN" dirty="0"/>
                </a:br>
                <a14:m>
                  <m:oMath xmlns:m="http://schemas.openxmlformats.org/officeDocument/2006/math">
                    <m:r>
                      <a:rPr kumimoji="1" lang="en-US" altLang="zh-CN" b="0" i="1" smtClean="0">
                        <a:latin typeface="Cambria Math" panose="02040503050406030204" pitchFamily="18" charset="0"/>
                      </a:rPr>
                      <m:t>𝑧</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𝑛</m:t>
                        </m:r>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num>
                      <m:den>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ea typeface="Cambria Math" panose="02040503050406030204" pitchFamily="18" charset="0"/>
                          </a:rPr>
                          <m:t>𝜇</m:t>
                        </m:r>
                      </m:den>
                    </m:f>
                  </m:oMath>
                </a14:m>
                <a:endParaRPr kumimoji="1" lang="en-US" altLang="zh-CN" dirty="0"/>
              </a:p>
              <a:p>
                <a:r>
                  <a:rPr kumimoji="1" lang="zh-CN" altLang="en-US" dirty="0"/>
                  <a:t>又银行市场的对称性，有</a:t>
                </a:r>
                <a:br>
                  <a:rPr kumimoji="1" lang="en-US" altLang="zh-CN" dirty="0"/>
                </a:br>
                <a14:m>
                  <m:oMath xmlns:m="http://schemas.openxmlformats.org/officeDocument/2006/math">
                    <m:r>
                      <a:rPr kumimoji="1" lang="en-US" altLang="zh-CN" b="0" i="1" smtClean="0">
                        <a:latin typeface="Cambria Math" panose="02040503050406030204" pitchFamily="18" charset="0"/>
                      </a:rPr>
                      <m:t>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𝑧</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𝑛</m:t>
                        </m:r>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num>
                      <m:den>
                        <m:r>
                          <a:rPr kumimoji="1" lang="en-US" altLang="zh-CN" b="0" i="1" smtClean="0">
                            <a:latin typeface="Cambria Math" panose="02040503050406030204" pitchFamily="18" charset="0"/>
                            <a:ea typeface="Cambria Math" panose="02040503050406030204" pitchFamily="18" charset="0"/>
                          </a:rPr>
                          <m:t>𝜇</m:t>
                        </m:r>
                      </m:den>
                    </m:f>
                  </m:oMath>
                </a14:m>
                <a:br>
                  <a:rPr kumimoji="1" lang="en-US" altLang="zh-CN" b="0" dirty="0">
                    <a:ea typeface="Cambria Math" panose="02040503050406030204" pitchFamily="18" charset="0"/>
                  </a:rPr>
                </a:br>
                <a:r>
                  <a:rPr kumimoji="1" lang="zh-CN" altLang="en-US" sz="2500" dirty="0"/>
                  <a:t>当</a:t>
                </a:r>
                <a14:m>
                  <m:oMath xmlns:m="http://schemas.openxmlformats.org/officeDocument/2006/math">
                    <m:sSub>
                      <m:sSubPr>
                        <m:ctrlPr>
                          <a:rPr kumimoji="1" lang="en-US" altLang="zh-CN" sz="2500" b="0" i="1" smtClean="0">
                            <a:latin typeface="Cambria Math" panose="02040503050406030204" pitchFamily="18" charset="0"/>
                          </a:rPr>
                        </m:ctrlPr>
                      </m:sSubPr>
                      <m:e>
                        <m:r>
                          <a:rPr kumimoji="1" lang="en-US" altLang="zh-CN" sz="2500" b="0" i="1" smtClean="0">
                            <a:latin typeface="Cambria Math" panose="02040503050406030204" pitchFamily="18" charset="0"/>
                          </a:rPr>
                          <m:t>𝑟</m:t>
                        </m:r>
                      </m:e>
                      <m:sub>
                        <m:r>
                          <a:rPr kumimoji="1" lang="en-US" altLang="zh-CN" sz="2500" b="0" i="1" smtClean="0">
                            <a:latin typeface="Cambria Math" panose="02040503050406030204" pitchFamily="18" charset="0"/>
                          </a:rPr>
                          <m:t>𝑗</m:t>
                        </m:r>
                      </m:sub>
                    </m:sSub>
                    <m:r>
                      <a:rPr kumimoji="1" lang="en-US" altLang="zh-CN" sz="2500" b="0" i="1" smtClean="0">
                        <a:latin typeface="Cambria Math" panose="02040503050406030204" pitchFamily="18" charset="0"/>
                      </a:rPr>
                      <m:t>=</m:t>
                    </m:r>
                    <m:r>
                      <a:rPr kumimoji="1" lang="en-US" altLang="zh-CN" sz="2500" b="0" i="1" smtClean="0">
                        <a:latin typeface="Cambria Math" panose="02040503050406030204" pitchFamily="18" charset="0"/>
                      </a:rPr>
                      <m:t>𝑟</m:t>
                    </m:r>
                  </m:oMath>
                </a14:m>
                <a:r>
                  <a:rPr kumimoji="1" lang="zh-CN" altLang="en-US" sz="2500" dirty="0"/>
                  <a:t>，有</a:t>
                </a:r>
                <a14:m>
                  <m:oMath xmlns:m="http://schemas.openxmlformats.org/officeDocument/2006/math">
                    <m:r>
                      <a:rPr kumimoji="1" lang="en-US" altLang="zh-CN" sz="2500" b="0" i="1" smtClean="0">
                        <a:latin typeface="Cambria Math" panose="02040503050406030204" pitchFamily="18" charset="0"/>
                      </a:rPr>
                      <m:t>𝑧</m:t>
                    </m:r>
                    <m:d>
                      <m:dPr>
                        <m:ctrlPr>
                          <a:rPr kumimoji="1" lang="en-US" altLang="zh-CN" sz="2500" b="0" i="1" smtClean="0">
                            <a:latin typeface="Cambria Math" panose="02040503050406030204" pitchFamily="18" charset="0"/>
                          </a:rPr>
                        </m:ctrlPr>
                      </m:dPr>
                      <m:e>
                        <m:r>
                          <a:rPr kumimoji="1" lang="en-US" altLang="zh-CN" sz="2500" b="0" i="1" smtClean="0">
                            <a:latin typeface="Cambria Math" panose="02040503050406030204" pitchFamily="18" charset="0"/>
                          </a:rPr>
                          <m:t>𝑟</m:t>
                        </m:r>
                        <m:r>
                          <a:rPr kumimoji="1" lang="en-US" altLang="zh-CN" sz="2500" b="0" i="1" smtClean="0">
                            <a:latin typeface="Cambria Math" panose="02040503050406030204" pitchFamily="18" charset="0"/>
                          </a:rPr>
                          <m:t>,</m:t>
                        </m:r>
                        <m:r>
                          <a:rPr kumimoji="1" lang="en-US" altLang="zh-CN" sz="2500" b="0" i="1" smtClean="0">
                            <a:latin typeface="Cambria Math" panose="02040503050406030204" pitchFamily="18" charset="0"/>
                          </a:rPr>
                          <m:t>𝑟</m:t>
                        </m:r>
                      </m:e>
                    </m:d>
                    <m:r>
                      <a:rPr kumimoji="1" lang="en-US" altLang="zh-CN" sz="2500" b="0" i="1" smtClean="0">
                        <a:latin typeface="Cambria Math" panose="02040503050406030204" pitchFamily="18" charset="0"/>
                      </a:rPr>
                      <m:t>=</m:t>
                    </m:r>
                    <m:f>
                      <m:fPr>
                        <m:ctrlPr>
                          <a:rPr kumimoji="1" lang="en-US" altLang="zh-CN" sz="2500" b="0" i="1" smtClean="0">
                            <a:latin typeface="Cambria Math" panose="02040503050406030204" pitchFamily="18" charset="0"/>
                          </a:rPr>
                        </m:ctrlPr>
                      </m:fPr>
                      <m:num>
                        <m:r>
                          <a:rPr kumimoji="1" lang="en-US" altLang="zh-CN" sz="2500" b="0" i="1" smtClean="0">
                            <a:latin typeface="Cambria Math" panose="02040503050406030204" pitchFamily="18" charset="0"/>
                          </a:rPr>
                          <m:t>1</m:t>
                        </m:r>
                      </m:num>
                      <m:den>
                        <m:r>
                          <a:rPr kumimoji="1" lang="en-US" altLang="zh-CN" sz="2500" b="0" i="1" smtClean="0">
                            <a:latin typeface="Cambria Math" panose="02040503050406030204" pitchFamily="18" charset="0"/>
                          </a:rPr>
                          <m:t>2</m:t>
                        </m:r>
                        <m:r>
                          <a:rPr kumimoji="1" lang="en-US" altLang="zh-CN" sz="2500" b="0" i="1" smtClean="0">
                            <a:latin typeface="Cambria Math" panose="02040503050406030204" pitchFamily="18" charset="0"/>
                          </a:rPr>
                          <m:t>𝑛</m:t>
                        </m:r>
                      </m:den>
                    </m:f>
                    <m:r>
                      <a:rPr kumimoji="1" lang="en-US" altLang="zh-CN" sz="2500" b="0" i="1" smtClean="0">
                        <a:latin typeface="Cambria Math" panose="02040503050406030204" pitchFamily="18" charset="0"/>
                      </a:rPr>
                      <m:t>,</m:t>
                    </m:r>
                    <m:r>
                      <a:rPr kumimoji="1" lang="en-US" altLang="zh-CN" sz="2500" b="0" i="1" smtClean="0">
                        <a:latin typeface="Cambria Math" panose="02040503050406030204" pitchFamily="18" charset="0"/>
                      </a:rPr>
                      <m:t>𝐷</m:t>
                    </m:r>
                    <m:d>
                      <m:dPr>
                        <m:ctrlPr>
                          <a:rPr kumimoji="1" lang="en-US" altLang="zh-CN" sz="2500" b="0" i="1" smtClean="0">
                            <a:latin typeface="Cambria Math" panose="02040503050406030204" pitchFamily="18" charset="0"/>
                          </a:rPr>
                        </m:ctrlPr>
                      </m:dPr>
                      <m:e>
                        <m:r>
                          <a:rPr kumimoji="1" lang="en-US" altLang="zh-CN" sz="2500" b="0" i="1" smtClean="0">
                            <a:latin typeface="Cambria Math" panose="02040503050406030204" pitchFamily="18" charset="0"/>
                          </a:rPr>
                          <m:t>𝑟</m:t>
                        </m:r>
                        <m:r>
                          <a:rPr kumimoji="1" lang="en-US" altLang="zh-CN" sz="2500" b="0" i="1" smtClean="0">
                            <a:latin typeface="Cambria Math" panose="02040503050406030204" pitchFamily="18" charset="0"/>
                          </a:rPr>
                          <m:t>,</m:t>
                        </m:r>
                        <m:r>
                          <a:rPr kumimoji="1" lang="en-US" altLang="zh-CN" sz="2500" b="0" i="1" smtClean="0">
                            <a:latin typeface="Cambria Math" panose="02040503050406030204" pitchFamily="18" charset="0"/>
                          </a:rPr>
                          <m:t>𝑟</m:t>
                        </m:r>
                      </m:e>
                    </m:d>
                    <m:r>
                      <a:rPr kumimoji="1" lang="en-US" altLang="zh-CN" sz="2500" b="0" i="1" smtClean="0">
                        <a:latin typeface="Cambria Math" panose="02040503050406030204" pitchFamily="18" charset="0"/>
                      </a:rPr>
                      <m:t>=</m:t>
                    </m:r>
                    <m:f>
                      <m:fPr>
                        <m:ctrlPr>
                          <a:rPr kumimoji="1" lang="en-US" altLang="zh-CN" sz="2500" b="0" i="1" smtClean="0">
                            <a:latin typeface="Cambria Math" panose="02040503050406030204" pitchFamily="18" charset="0"/>
                          </a:rPr>
                        </m:ctrlPr>
                      </m:fPr>
                      <m:num>
                        <m:r>
                          <a:rPr kumimoji="1" lang="en-US" altLang="zh-CN" sz="2500" b="0" i="1" smtClean="0">
                            <a:latin typeface="Cambria Math" panose="02040503050406030204" pitchFamily="18" charset="0"/>
                          </a:rPr>
                          <m:t>1</m:t>
                        </m:r>
                      </m:num>
                      <m:den>
                        <m:r>
                          <a:rPr kumimoji="1" lang="en-US" altLang="zh-CN" sz="2500" b="0" i="1" smtClean="0">
                            <a:latin typeface="Cambria Math" panose="02040503050406030204" pitchFamily="18" charset="0"/>
                          </a:rPr>
                          <m:t>𝑛</m:t>
                        </m:r>
                      </m:den>
                    </m:f>
                  </m:oMath>
                </a14:m>
                <a:br>
                  <a:rPr kumimoji="1" lang="en-US" altLang="zh-CN" dirty="0"/>
                </a:br>
                <a:endParaRPr kumimoji="1" lang="en-US" altLang="zh-CN" dirty="0"/>
              </a:p>
              <a:p>
                <a:pPr marL="505440" lvl="1" indent="0">
                  <a:buNone/>
                </a:pPr>
                <a:endParaRPr kumimoji="1" lang="zh-CN" altLang="en-US" dirty="0"/>
              </a:p>
            </p:txBody>
          </p:sp>
        </mc:Choice>
        <mc:Fallback>
          <p:sp>
            <p:nvSpPr>
              <p:cNvPr id="2" name="内容占位符 1">
                <a:extLst>
                  <a:ext uri="{FF2B5EF4-FFF2-40B4-BE49-F238E27FC236}">
                    <a16:creationId xmlns:a16="http://schemas.microsoft.com/office/drawing/2014/main" id="{0C88EEFC-6E06-939A-50E6-9E8BC1B561F8}"/>
                  </a:ext>
                </a:extLst>
              </p:cNvPr>
              <p:cNvSpPr>
                <a:spLocks noGrp="1" noRot="1" noChangeAspect="1" noMove="1" noResize="1" noEditPoints="1" noAdjustHandles="1" noChangeArrowheads="1" noChangeShapeType="1" noTextEdit="1"/>
              </p:cNvSpPr>
              <p:nvPr>
                <p:ph idx="1"/>
              </p:nvPr>
            </p:nvSpPr>
            <p:spPr>
              <a:xfrm>
                <a:off x="1122412" y="1207007"/>
                <a:ext cx="10058400" cy="4834563"/>
              </a:xfrm>
              <a:blipFill>
                <a:blip r:embed="rId2"/>
                <a:stretch>
                  <a:fillRect l="-1091" t="-2396" r="-72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48ED1F0-76FA-A41E-B00A-6C886A597314}"/>
              </a:ext>
            </a:extLst>
          </p:cNvPr>
          <p:cNvSpPr>
            <a:spLocks noGrp="1"/>
          </p:cNvSpPr>
          <p:nvPr>
            <p:ph type="title"/>
          </p:nvPr>
        </p:nvSpPr>
        <p:spPr/>
        <p:txBody>
          <a:bodyPr/>
          <a:lstStyle/>
          <a:p>
            <a:r>
              <a:rPr kumimoji="1" lang="zh-CN" altLang="en-US" dirty="0"/>
              <a:t>模型平衡：仅投资审慎资产</a:t>
            </a:r>
          </a:p>
        </p:txBody>
      </p:sp>
    </p:spTree>
    <p:extLst>
      <p:ext uri="{BB962C8B-B14F-4D97-AF65-F5344CB8AC3E}">
        <p14:creationId xmlns:p14="http://schemas.microsoft.com/office/powerpoint/2010/main" val="529558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0A76AA15-9532-7F69-032B-CF970E49650B}"/>
                  </a:ext>
                </a:extLst>
              </p:cNvPr>
              <p:cNvSpPr>
                <a:spLocks noGrp="1"/>
              </p:cNvSpPr>
              <p:nvPr>
                <p:ph idx="1"/>
              </p:nvPr>
            </p:nvSpPr>
            <p:spPr>
              <a:xfrm>
                <a:off x="1122412" y="1207008"/>
                <a:ext cx="10058400" cy="4971723"/>
              </a:xfrm>
            </p:spPr>
            <p:txBody>
              <a:bodyPr>
                <a:normAutofit fontScale="92500" lnSpcReduction="20000"/>
              </a:bodyPr>
              <a:lstStyle/>
              <a:p>
                <a:r>
                  <a:rPr kumimoji="1" lang="zh-CN" altLang="en-US" dirty="0"/>
                  <a:t>对于股东面对的最优解问题为</a:t>
                </a:r>
                <a:br>
                  <a:rPr kumimoji="1" lang="en-US" altLang="zh-CN" dirty="0"/>
                </a:br>
                <a14:m>
                  <m:oMath xmlns:m="http://schemas.openxmlformats.org/officeDocument/2006/math">
                    <m:func>
                      <m:funcPr>
                        <m:ctrlPr>
                          <a:rPr kumimoji="1" lang="en-US" altLang="zh-CN" i="1" smtClean="0">
                            <a:latin typeface="Cambria Math" panose="02040503050406030204" pitchFamily="18" charset="0"/>
                          </a:rPr>
                        </m:ctrlPr>
                      </m:funcPr>
                      <m:fName>
                        <m:limLow>
                          <m:limLowPr>
                            <m:ctrlPr>
                              <a:rPr kumimoji="1" lang="en-US" altLang="zh-CN" i="1" smtClean="0">
                                <a:latin typeface="Cambria Math" panose="02040503050406030204" pitchFamily="18" charset="0"/>
                              </a:rPr>
                            </m:ctrlPr>
                          </m:limLowPr>
                          <m:e>
                            <m:r>
                              <m:rPr>
                                <m:sty m:val="p"/>
                              </m:rPr>
                              <a:rPr kumimoji="1" lang="en-US" altLang="zh-CN" i="0" smtClean="0">
                                <a:latin typeface="Cambria Math" panose="02040503050406030204" pitchFamily="18" charset="0"/>
                              </a:rPr>
                              <m:t>max</m:t>
                            </m:r>
                          </m:e>
                          <m:li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𝑘</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𝑗</m:t>
                                </m:r>
                              </m:sub>
                            </m:sSub>
                          </m:lim>
                        </m:limLow>
                      </m:fName>
                      <m:e>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𝛼</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𝛼</m:t>
                                </m:r>
                              </m:e>
                            </m:d>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𝑘</m:t>
                                </m:r>
                              </m:e>
                              <m:sub>
                                <m:r>
                                  <a:rPr kumimoji="1" lang="en-US" altLang="zh-CN" b="0" i="1" smtClean="0">
                                    <a:latin typeface="Cambria Math" panose="02040503050406030204" pitchFamily="18" charset="0"/>
                                    <a:ea typeface="Cambria Math" panose="02040503050406030204" pitchFamily="18" charset="0"/>
                                  </a:rPr>
                                  <m:t>𝑗</m:t>
                                </m:r>
                              </m:sub>
                            </m:sSub>
                          </m:e>
                        </m:d>
                        <m:r>
                          <a:rPr kumimoji="1" lang="en-US" altLang="zh-CN" b="0" i="1" smtClean="0">
                            <a:latin typeface="Cambria Math" panose="02040503050406030204" pitchFamily="18" charset="0"/>
                          </a:rPr>
                          <m:t>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𝑃</m:t>
                            </m:r>
                          </m:sub>
                        </m:sSub>
                        <m:r>
                          <a:rPr kumimoji="1" lang="en-US" altLang="zh-CN" b="0" i="1" smtClean="0">
                            <a:latin typeface="Cambria Math" panose="02040503050406030204" pitchFamily="18" charset="0"/>
                          </a:rPr>
                          <m:t>}</m:t>
                        </m:r>
                      </m:e>
                    </m:func>
                  </m:oMath>
                </a14:m>
                <a:br>
                  <a:rPr kumimoji="1" lang="en-US" altLang="zh-CN" dirty="0"/>
                </a:br>
                <a:br>
                  <a:rPr kumimoji="1" lang="en-US" altLang="zh-CN" dirty="0"/>
                </a:br>
                <a:r>
                  <a:rPr kumimoji="1" lang="zh-CN" altLang="en-US" dirty="0"/>
                  <a:t>对</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𝑗</m:t>
                        </m:r>
                      </m:sub>
                    </m:sSub>
                  </m:oMath>
                </a14:m>
                <a:r>
                  <a:rPr kumimoji="1" lang="zh-CN" altLang="en-US" dirty="0"/>
                  <a:t>求导得到</a:t>
                </a:r>
                <a:br>
                  <a:rPr kumimoji="1" lang="en-US" altLang="zh-CN" dirty="0"/>
                </a:br>
                <a14:m>
                  <m:oMath xmlns:m="http://schemas.openxmlformats.org/officeDocument/2006/math">
                    <m:d>
                      <m:dPr>
                        <m:begChr m:val="（"/>
                        <m:endChr m:val="）"/>
                        <m:ctrlPr>
                          <a:rPr kumimoji="1" lang="zh-CN" altLang="en-US" b="0" i="1" smtClean="0">
                            <a:latin typeface="Cambria Math" panose="02040503050406030204" pitchFamily="18" charset="0"/>
                          </a:rPr>
                        </m:ctrlPr>
                      </m:dPr>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𝛼</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e>
                    </m:d>
                    <m:r>
                      <a:rPr kumimoji="1" lang="en-US" altLang="zh-CN" b="0" i="1" smtClean="0">
                        <a:latin typeface="Cambria Math" panose="02040503050406030204" pitchFamily="18" charset="0"/>
                      </a:rPr>
                      <m:t>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𝛼</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r>
                      <a:rPr kumimoji="1" lang="en-US" altLang="zh-CN" b="0" i="1" smtClean="0">
                        <a:latin typeface="Cambria Math" panose="02040503050406030204" pitchFamily="18" charset="0"/>
                      </a:rPr>
                      <m:t>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e>
                    </m:d>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0</m:t>
                    </m:r>
                  </m:oMath>
                </a14:m>
                <a:br>
                  <a:rPr kumimoji="1" lang="en-US" altLang="zh-CN" dirty="0"/>
                </a:br>
                <a:br>
                  <a:rPr kumimoji="1" lang="en-US" altLang="zh-CN" dirty="0"/>
                </a:br>
                <a:r>
                  <a:rPr kumimoji="1" lang="zh-CN" altLang="en-US" dirty="0"/>
                  <a:t>此时银行股东不会增加资本投入，</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oMath>
                </a14:m>
                <a:r>
                  <a:rPr kumimoji="1" lang="zh-CN" altLang="en-US" dirty="0"/>
                  <a:t>，代回得到</a:t>
                </a:r>
                <a:br>
                  <a:rPr kumimoji="1" lang="en-US" altLang="zh-CN" dirty="0"/>
                </a:br>
                <a14:m>
                  <m:oMath xmlns:m="http://schemas.openxmlformats.org/officeDocument/2006/math">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𝑘</m:t>
                        </m:r>
                      </m:num>
                      <m:den>
                        <m:r>
                          <a:rPr kumimoji="1" lang="en-US" altLang="zh-CN" b="0" i="1" smtClean="0">
                            <a:latin typeface="Cambria Math" panose="02040503050406030204" pitchFamily="18" charset="0"/>
                            <a:ea typeface="Cambria Math" panose="02040503050406030204" pitchFamily="18" charset="0"/>
                          </a:rPr>
                          <m:t>𝜇</m:t>
                        </m:r>
                      </m:den>
                    </m:f>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d>
                      <m:dPr>
                        <m:begChr m:val="["/>
                        <m:endChr m:val="]"/>
                        <m:ctrlPr>
                          <a:rPr kumimoji="1" lang="en-US" altLang="zh-CN" b="0" i="1" smtClean="0">
                            <a:latin typeface="Cambria Math" panose="02040503050406030204" pitchFamily="18" charset="0"/>
                            <a:ea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𝛼</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𝛼</m:t>
                                </m:r>
                              </m:e>
                            </m:d>
                            <m:r>
                              <a:rPr kumimoji="1" lang="en-US" altLang="zh-CN" b="0" i="1" smtClean="0">
                                <a:latin typeface="Cambria Math" panose="02040503050406030204" pitchFamily="18" charset="0"/>
                                <a:ea typeface="Cambria Math" panose="02040503050406030204" pitchFamily="18" charset="0"/>
                              </a:rPr>
                              <m:t>𝑘</m:t>
                            </m:r>
                          </m:num>
                          <m:den>
                            <m:r>
                              <a:rPr kumimoji="1" lang="en-US" altLang="zh-CN" b="0" i="1" smtClean="0">
                                <a:latin typeface="Cambria Math" panose="02040503050406030204" pitchFamily="18" charset="0"/>
                                <a:ea typeface="Cambria Math" panose="02040503050406030204" pitchFamily="18" charset="0"/>
                              </a:rPr>
                              <m:t>𝜇</m:t>
                            </m:r>
                          </m:den>
                        </m:f>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𝑛</m:t>
                                </m:r>
                              </m:den>
                            </m:f>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𝑟</m:t>
                                </m:r>
                              </m:num>
                              <m:den>
                                <m:r>
                                  <a:rPr kumimoji="1" lang="en-US" altLang="zh-CN" b="0" i="1" smtClean="0">
                                    <a:latin typeface="Cambria Math" panose="02040503050406030204" pitchFamily="18" charset="0"/>
                                    <a:ea typeface="Cambria Math" panose="02040503050406030204" pitchFamily="18" charset="0"/>
                                  </a:rPr>
                                  <m:t>𝜇</m:t>
                                </m:r>
                              </m:den>
                            </m:f>
                          </m:e>
                        </m:d>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0</m:t>
                    </m:r>
                  </m:oMath>
                </a14:m>
                <a:br>
                  <a:rPr kumimoji="1" lang="en-US" altLang="zh-CN" dirty="0"/>
                </a:br>
                <a:br>
                  <a:rPr kumimoji="1" lang="en-US" altLang="zh-CN" dirty="0"/>
                </a:br>
                <a:r>
                  <a:rPr kumimoji="1" lang="zh-CN" altLang="en-US" dirty="0"/>
                  <a:t>当</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𝑟</m:t>
                    </m:r>
                  </m:oMath>
                </a14:m>
                <a:r>
                  <a:rPr kumimoji="1" lang="zh-CN" altLang="en-US" dirty="0"/>
                  <a:t>，得到均衡利率</a:t>
                </a:r>
                <a:br>
                  <a:rPr kumimoji="1" lang="en-US" altLang="zh-CN"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𝛼</m:t>
                    </m:r>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𝜇</m:t>
                        </m:r>
                      </m:num>
                      <m:den>
                        <m:r>
                          <a:rPr kumimoji="1" lang="en-US" altLang="zh-CN" b="0" i="1" smtClean="0">
                            <a:latin typeface="Cambria Math" panose="02040503050406030204" pitchFamily="18" charset="0"/>
                            <a:ea typeface="Cambria Math" panose="02040503050406030204" pitchFamily="18" charset="0"/>
                          </a:rPr>
                          <m:t>𝑛</m:t>
                        </m:r>
                      </m:den>
                    </m:f>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𝛿</m:t>
                        </m:r>
                      </m:e>
                      <m:sub>
                        <m:r>
                          <a:rPr kumimoji="1" lang="en-US" altLang="zh-CN" b="0" i="1" smtClean="0">
                            <a:latin typeface="Cambria Math" panose="02040503050406030204" pitchFamily="18" charset="0"/>
                            <a:ea typeface="Cambria Math" panose="02040503050406030204" pitchFamily="18" charset="0"/>
                          </a:rPr>
                          <m:t>𝑃</m:t>
                        </m:r>
                      </m:sub>
                    </m:sSub>
                    <m:r>
                      <a:rPr kumimoji="1" lang="en-US" altLang="zh-CN" b="0" i="1" smtClean="0">
                        <a:latin typeface="Cambria Math" panose="02040503050406030204" pitchFamily="18" charset="0"/>
                        <a:ea typeface="Cambria Math" panose="02040503050406030204" pitchFamily="18" charset="0"/>
                      </a:rPr>
                      <m:t>𝑘</m:t>
                    </m:r>
                  </m:oMath>
                </a14:m>
                <a:br>
                  <a:rPr kumimoji="1" lang="en-US" altLang="zh-CN" dirty="0"/>
                </a:br>
                <a:br>
                  <a:rPr kumimoji="1" lang="en-US" altLang="zh-CN" dirty="0"/>
                </a:br>
                <a:r>
                  <a:rPr kumimoji="1" lang="zh-CN" altLang="en-US" dirty="0"/>
                  <a:t>其中</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𝛿</m:t>
                        </m:r>
                      </m:e>
                      <m:sub>
                        <m:r>
                          <a:rPr kumimoji="1" lang="en-US" altLang="zh-CN" i="1">
                            <a:latin typeface="Cambria Math" panose="02040503050406030204" pitchFamily="18" charset="0"/>
                            <a:ea typeface="Cambria Math" panose="02040503050406030204" pitchFamily="18" charset="0"/>
                          </a:rPr>
                          <m:t>𝑃</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𝛼</m:t>
                    </m:r>
                  </m:oMath>
                </a14:m>
                <a:r>
                  <a:rPr kumimoji="1" lang="zh-CN" altLang="en-US" dirty="0"/>
                  <a:t>，均衡利率关于</a:t>
                </a:r>
                <a:r>
                  <a:rPr kumimoji="1" lang="en-US" altLang="zh-CN" dirty="0"/>
                  <a:t>k</a:t>
                </a:r>
                <a:r>
                  <a:rPr kumimoji="1" lang="zh-CN" altLang="en-US" dirty="0"/>
                  <a:t>递减</a:t>
                </a:r>
                <a:endParaRPr kumimoji="1" lang="en-US" altLang="zh-CN" dirty="0"/>
              </a:p>
            </p:txBody>
          </p:sp>
        </mc:Choice>
        <mc:Fallback xmlns="">
          <p:sp>
            <p:nvSpPr>
              <p:cNvPr id="2" name="内容占位符 1">
                <a:extLst>
                  <a:ext uri="{FF2B5EF4-FFF2-40B4-BE49-F238E27FC236}">
                    <a16:creationId xmlns:a16="http://schemas.microsoft.com/office/drawing/2014/main" id="{0A76AA15-9532-7F69-032B-CF970E49650B}"/>
                  </a:ext>
                </a:extLst>
              </p:cNvPr>
              <p:cNvSpPr>
                <a:spLocks noGrp="1" noRot="1" noChangeAspect="1" noMove="1" noResize="1" noEditPoints="1" noAdjustHandles="1" noChangeArrowheads="1" noChangeShapeType="1" noTextEdit="1"/>
              </p:cNvSpPr>
              <p:nvPr>
                <p:ph idx="1"/>
              </p:nvPr>
            </p:nvSpPr>
            <p:spPr>
              <a:xfrm>
                <a:off x="1122412" y="1207008"/>
                <a:ext cx="10058400" cy="4971723"/>
              </a:xfrm>
              <a:blipFill>
                <a:blip r:embed="rId2"/>
                <a:stretch>
                  <a:fillRect l="-1135" t="-280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4BF12A5-7851-486F-8DD9-FFA56B8E1618}"/>
              </a:ext>
            </a:extLst>
          </p:cNvPr>
          <p:cNvSpPr>
            <a:spLocks noGrp="1"/>
          </p:cNvSpPr>
          <p:nvPr>
            <p:ph type="title"/>
          </p:nvPr>
        </p:nvSpPr>
        <p:spPr/>
        <p:txBody>
          <a:bodyPr/>
          <a:lstStyle/>
          <a:p>
            <a:r>
              <a:rPr kumimoji="1" lang="zh-CN" altLang="en-US" dirty="0"/>
              <a:t>模型平衡：仅投资审慎资产</a:t>
            </a:r>
          </a:p>
        </p:txBody>
      </p:sp>
    </p:spTree>
    <p:extLst>
      <p:ext uri="{BB962C8B-B14F-4D97-AF65-F5344CB8AC3E}">
        <p14:creationId xmlns:p14="http://schemas.microsoft.com/office/powerpoint/2010/main" val="245570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B3683A4-5683-7900-9348-939163B984E6}"/>
                  </a:ext>
                </a:extLst>
              </p:cNvPr>
              <p:cNvSpPr>
                <a:spLocks noGrp="1"/>
              </p:cNvSpPr>
              <p:nvPr>
                <p:ph idx="1"/>
              </p:nvPr>
            </p:nvSpPr>
            <p:spPr>
              <a:xfrm>
                <a:off x="1122412" y="1207008"/>
                <a:ext cx="10058400" cy="5076226"/>
              </a:xfrm>
            </p:spPr>
            <p:txBody>
              <a:bodyPr>
                <a:normAutofit fontScale="92500" lnSpcReduction="20000"/>
              </a:bodyPr>
              <a:lstStyle/>
              <a:p>
                <a:r>
                  <a:rPr kumimoji="1" lang="zh-CN" altLang="en-US" dirty="0"/>
                  <a:t>将均衡中介利润率定义为资产收益率</a:t>
                </a:r>
                <a14:m>
                  <m:oMath xmlns:m="http://schemas.openxmlformats.org/officeDocument/2006/math">
                    <m:r>
                      <a:rPr kumimoji="1" lang="zh-CN" altLang="en-US" i="1" smtClean="0">
                        <a:latin typeface="Cambria Math" panose="02040503050406030204" pitchFamily="18" charset="0"/>
                      </a:rPr>
                      <m:t>𝛼</m:t>
                    </m:r>
                  </m:oMath>
                </a14:m>
                <a:r>
                  <a:rPr kumimoji="1" lang="zh-CN" altLang="en-US" dirty="0"/>
                  <a:t>和均衡存款利率</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𝑃</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oMath>
                </a14:m>
                <a:r>
                  <a:rPr kumimoji="1" lang="zh-CN" altLang="en-US" dirty="0"/>
                  <a:t>之间的差额</a:t>
                </a:r>
                <a:br>
                  <a:rPr kumimoji="1" lang="en-US" altLang="zh-CN" dirty="0"/>
                </a:b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𝛼</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𝑃</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𝑘</m:t>
                        </m:r>
                      </m:e>
                    </m:d>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𝜇</m:t>
                        </m:r>
                      </m:num>
                      <m:den>
                        <m:r>
                          <a:rPr kumimoji="1" lang="en-US" altLang="zh-CN" b="0" i="1" smtClean="0">
                            <a:latin typeface="Cambria Math" panose="02040503050406030204" pitchFamily="18" charset="0"/>
                            <a:ea typeface="Cambria Math" panose="02040503050406030204" pitchFamily="18" charset="0"/>
                          </a:rPr>
                          <m:t>𝑛</m:t>
                        </m:r>
                      </m:den>
                    </m:f>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𝛿</m:t>
                        </m:r>
                      </m:e>
                      <m:sub>
                        <m:r>
                          <a:rPr kumimoji="1" lang="en-US" altLang="zh-CN" b="0" i="1" smtClean="0">
                            <a:latin typeface="Cambria Math" panose="02040503050406030204" pitchFamily="18" charset="0"/>
                            <a:ea typeface="Cambria Math" panose="02040503050406030204" pitchFamily="18" charset="0"/>
                          </a:rPr>
                          <m:t>𝑝</m:t>
                        </m:r>
                      </m:sub>
                    </m:sSub>
                    <m:r>
                      <a:rPr kumimoji="1" lang="en-US" altLang="zh-CN" b="0" i="1" smtClean="0">
                        <a:latin typeface="Cambria Math" panose="02040503050406030204" pitchFamily="18" charset="0"/>
                        <a:ea typeface="Cambria Math" panose="02040503050406030204" pitchFamily="18" charset="0"/>
                      </a:rPr>
                      <m:t>𝑘</m:t>
                    </m:r>
                  </m:oMath>
                </a14:m>
                <a:br>
                  <a:rPr kumimoji="1" lang="en-US" altLang="zh-CN" b="0" dirty="0">
                    <a:ea typeface="Cambria Math" panose="02040503050406030204" pitchFamily="18" charset="0"/>
                  </a:rPr>
                </a:br>
                <a:br>
                  <a:rPr kumimoji="1" lang="en-US" altLang="zh-CN" b="0" dirty="0">
                    <a:ea typeface="Cambria Math" panose="02040503050406030204" pitchFamily="18" charset="0"/>
                  </a:rPr>
                </a:br>
                <a:r>
                  <a:rPr kumimoji="1" lang="zh-CN" altLang="en-US" dirty="0"/>
                  <a:t>均衡中介利润率关于</a:t>
                </a:r>
                <a14:m>
                  <m:oMath xmlns:m="http://schemas.openxmlformats.org/officeDocument/2006/math">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𝜇</m:t>
                        </m:r>
                      </m:num>
                      <m:den>
                        <m:r>
                          <a:rPr kumimoji="1" lang="en-US" altLang="zh-CN" b="0" i="1" smtClean="0">
                            <a:latin typeface="Cambria Math" panose="02040503050406030204" pitchFamily="18" charset="0"/>
                            <a:ea typeface="Cambria Math" panose="02040503050406030204" pitchFamily="18" charset="0"/>
                          </a:rPr>
                          <m:t>𝑛</m:t>
                        </m:r>
                      </m:den>
                    </m:f>
                  </m:oMath>
                </a14:m>
                <a:r>
                  <a:rPr kumimoji="1" lang="zh-CN" altLang="en-US" dirty="0"/>
                  <a:t>，</a:t>
                </a:r>
                <a:r>
                  <a:rPr kumimoji="1" lang="en-US" altLang="zh-CN" dirty="0">
                    <a:ea typeface="Cambria Math" panose="02040503050406030204" pitchFamily="18" charset="0"/>
                  </a:rPr>
                  <a:t> </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𝛿</m:t>
                        </m:r>
                      </m:e>
                      <m:sub>
                        <m:r>
                          <a:rPr kumimoji="1" lang="en-US" altLang="zh-CN" i="1">
                            <a:latin typeface="Cambria Math" panose="02040503050406030204" pitchFamily="18" charset="0"/>
                            <a:ea typeface="Cambria Math" panose="02040503050406030204" pitchFamily="18" charset="0"/>
                          </a:rPr>
                          <m:t>𝑝</m:t>
                        </m:r>
                      </m:sub>
                    </m:sSub>
                  </m:oMath>
                </a14:m>
                <a:r>
                  <a:rPr kumimoji="1" lang="zh-CN" altLang="en-US" dirty="0"/>
                  <a:t>，</a:t>
                </a:r>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𝑘</m:t>
                    </m:r>
                  </m:oMath>
                </a14:m>
                <a:r>
                  <a:rPr kumimoji="1" lang="zh-CN" altLang="en-US" dirty="0"/>
                  <a:t>递增。当</a:t>
                </a:r>
                <a14:m>
                  <m:oMath xmlns:m="http://schemas.openxmlformats.org/officeDocument/2006/math">
                    <m:r>
                      <a:rPr kumimoji="1" lang="en-US" altLang="zh-CN" i="1">
                        <a:latin typeface="Cambria Math" panose="02040503050406030204" pitchFamily="18" charset="0"/>
                      </a:rPr>
                      <m:t>𝑘</m:t>
                    </m:r>
                    <m:r>
                      <a:rPr kumimoji="1"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0</m:t>
                    </m:r>
                  </m:oMath>
                </a14:m>
                <a:r>
                  <a:rPr kumimoji="1" lang="zh-CN" altLang="en-US" dirty="0"/>
                  <a:t>中介利润率为</a:t>
                </a:r>
                <a14:m>
                  <m:oMath xmlns:m="http://schemas.openxmlformats.org/officeDocument/2006/math">
                    <m:f>
                      <m:fPr>
                        <m:ctrlPr>
                          <a:rPr kumimoji="1" lang="en-US" altLang="zh-CN" i="1">
                            <a:latin typeface="Cambria Math" panose="02040503050406030204" pitchFamily="18" charset="0"/>
                          </a:rPr>
                        </m:ctrlPr>
                      </m:fPr>
                      <m:num>
                        <m:r>
                          <a:rPr kumimoji="1" lang="zh-CN" altLang="en-US" i="1">
                            <a:latin typeface="Cambria Math" panose="02040503050406030204" pitchFamily="18" charset="0"/>
                          </a:rPr>
                          <m:t>𝜇</m:t>
                        </m:r>
                      </m:num>
                      <m:den>
                        <m:r>
                          <a:rPr kumimoji="1" lang="en-US" altLang="zh-CN" i="1">
                            <a:latin typeface="Cambria Math" panose="02040503050406030204" pitchFamily="18" charset="0"/>
                          </a:rPr>
                          <m:t>𝑛</m:t>
                        </m:r>
                      </m:den>
                    </m:f>
                  </m:oMath>
                </a14:m>
                <a:r>
                  <a:rPr kumimoji="1" lang="zh-CN" altLang="en-US" dirty="0"/>
                  <a:t>，当</a:t>
                </a:r>
                <a14:m>
                  <m:oMath xmlns:m="http://schemas.openxmlformats.org/officeDocument/2006/math">
                    <m:r>
                      <a:rPr kumimoji="1" lang="en-US" altLang="zh-CN" i="1">
                        <a:latin typeface="Cambria Math" panose="02040503050406030204" pitchFamily="18" charset="0"/>
                      </a:rPr>
                      <m:t>𝑘</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0</m:t>
                    </m:r>
                  </m:oMath>
                </a14:m>
                <a:br>
                  <a:rPr kumimoji="1" lang="en-US" altLang="zh-CN" dirty="0"/>
                </a:br>
                <a14:m>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𝛼</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𝑃</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𝑘</m:t>
                            </m:r>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𝛼</m:t>
                            </m:r>
                          </m:e>
                        </m:d>
                        <m:r>
                          <a:rPr kumimoji="1" lang="en-US" altLang="zh-CN" b="0" i="1" smtClean="0">
                            <a:latin typeface="Cambria Math" panose="02040503050406030204" pitchFamily="18" charset="0"/>
                            <a:ea typeface="Cambria Math" panose="02040503050406030204" pitchFamily="18" charset="0"/>
                          </a:rPr>
                          <m:t>𝑘</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d>
                      <m:dPr>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𝜇</m:t>
                            </m:r>
                          </m:num>
                          <m:den>
                            <m:r>
                              <a:rPr kumimoji="1" lang="en-US" altLang="zh-CN" b="0" i="1" smtClean="0">
                                <a:latin typeface="Cambria Math" panose="02040503050406030204" pitchFamily="18" charset="0"/>
                                <a:ea typeface="Cambria Math" panose="02040503050406030204" pitchFamily="18" charset="0"/>
                              </a:rPr>
                              <m:t>𝑛</m:t>
                            </m:r>
                          </m:den>
                        </m:f>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e>
                        </m:d>
                        <m:r>
                          <a:rPr kumimoji="1" lang="en-US" altLang="zh-CN" b="0" i="1" smtClean="0">
                            <a:latin typeface="Cambria Math" panose="02040503050406030204" pitchFamily="18" charset="0"/>
                            <a:ea typeface="Cambria Math" panose="02040503050406030204" pitchFamily="18" charset="0"/>
                          </a:rPr>
                          <m:t>𝑘</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f>
                      <m:fPr>
                        <m:ctrlPr>
                          <a:rPr kumimoji="1" lang="en-US" altLang="zh-CN" b="0" i="1" smtClean="0">
                            <a:latin typeface="Cambria Math" panose="02040503050406030204" pitchFamily="18" charset="0"/>
                          </a:rPr>
                        </m:ctrlPr>
                      </m:fPr>
                      <m:num>
                        <m:r>
                          <a:rPr kumimoji="1" lang="zh-CN" altLang="en-US" b="0" i="1" smtClean="0">
                            <a:latin typeface="Cambria Math" panose="02040503050406030204" pitchFamily="18" charset="0"/>
                          </a:rPr>
                          <m:t>𝜇</m:t>
                        </m:r>
                      </m:num>
                      <m:den>
                        <m:r>
                          <a:rPr kumimoji="1" lang="en-US" altLang="zh-CN" b="0" i="1" smtClean="0">
                            <a:latin typeface="Cambria Math" panose="02040503050406030204" pitchFamily="18" charset="0"/>
                          </a:rPr>
                          <m:t>𝑛</m:t>
                        </m:r>
                      </m:den>
                    </m:f>
                  </m:oMath>
                </a14:m>
                <a:endParaRPr kumimoji="1" lang="en-US" altLang="zh-CN" dirty="0"/>
              </a:p>
              <a:p>
                <a:r>
                  <a:rPr kumimoji="1" lang="zh-CN" altLang="en-US" dirty="0"/>
                  <a:t>将</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𝑃</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oMath>
                </a14:m>
                <a:r>
                  <a:rPr kumimoji="1" lang="zh-CN" altLang="en-US" dirty="0"/>
                  <a:t>代入目标函数得到银行特许权价值</a:t>
                </a:r>
                <a:br>
                  <a:rPr kumimoji="1" lang="en-US" altLang="zh-CN"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𝑃</m:t>
                        </m:r>
                      </m:sub>
                    </m:sSub>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d>
                      <m:dPr>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𝜇</m:t>
                            </m:r>
                          </m:num>
                          <m:den>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𝑛</m:t>
                                </m:r>
                              </m:e>
                              <m:sup>
                                <m:r>
                                  <a:rPr kumimoji="1" lang="en-US" altLang="zh-CN" b="0" i="1" smtClean="0">
                                    <a:latin typeface="Cambria Math" panose="02040503050406030204" pitchFamily="18" charset="0"/>
                                    <a:ea typeface="Cambria Math" panose="02040503050406030204" pitchFamily="18" charset="0"/>
                                  </a:rPr>
                                  <m:t>2</m:t>
                                </m:r>
                              </m:sup>
                            </m:sSup>
                          </m:den>
                        </m:f>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𝑉</m:t>
                            </m:r>
                          </m:e>
                          <m:sub>
                            <m:r>
                              <a:rPr kumimoji="1" lang="en-US" altLang="zh-CN" b="0" i="1" smtClean="0">
                                <a:latin typeface="Cambria Math" panose="02040503050406030204" pitchFamily="18" charset="0"/>
                                <a:ea typeface="Cambria Math" panose="02040503050406030204" pitchFamily="18" charset="0"/>
                              </a:rPr>
                              <m:t>𝑃</m:t>
                            </m:r>
                          </m:sub>
                        </m:sSub>
                      </m:e>
                    </m:d>
                  </m:oMath>
                </a14:m>
                <a:br>
                  <a:rPr kumimoji="1" lang="en-US" altLang="zh-CN" b="0" dirty="0"/>
                </a:br>
                <a14:m>
                  <m:oMath xmlns:m="http://schemas.openxmlformats.org/officeDocument/2006/math">
                    <m:sSub>
                      <m:sSubPr>
                        <m:ctrlPr>
                          <a:rPr kumimoji="1" lang="en-US" altLang="zh-CN" b="0" i="1" smtClean="0">
                            <a:latin typeface="Cambria Math" panose="02040503050406030204" pitchFamily="18" charset="0"/>
                          </a:rPr>
                        </m:ctrlPr>
                      </m:sSubPr>
                      <m:e>
                        <m:r>
                          <m:rPr>
                            <m:sty m:val="p"/>
                          </m:rPr>
                          <a:rPr kumimoji="1" lang="en-US" altLang="zh-CN" b="0" i="0" smtClean="0">
                            <a:latin typeface="Cambria Math" panose="02040503050406030204" pitchFamily="18" charset="0"/>
                          </a:rPr>
                          <m:t>V</m:t>
                        </m:r>
                      </m:e>
                      <m:sub>
                        <m:r>
                          <m:rPr>
                            <m:sty m:val="p"/>
                          </m:rPr>
                          <a:rPr kumimoji="1" lang="en-US" altLang="zh-CN" b="0" i="0" smtClean="0">
                            <a:latin typeface="Cambria Math" panose="02040503050406030204" pitchFamily="18" charset="0"/>
                          </a:rPr>
                          <m:t>P</m:t>
                        </m:r>
                      </m:sub>
                    </m:sSub>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𝜇</m:t>
                        </m:r>
                      </m:num>
                      <m:den>
                        <m:r>
                          <a:rPr kumimoji="1" lang="en-US" altLang="zh-CN" b="0" i="1" smtClean="0">
                            <a:latin typeface="Cambria Math" panose="02040503050406030204" pitchFamily="18" charset="0"/>
                            <a:ea typeface="Cambria Math" panose="02040503050406030204" pitchFamily="18" charset="0"/>
                          </a:rPr>
                          <m:t>𝜌</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𝑛</m:t>
                            </m:r>
                          </m:e>
                          <m:sup>
                            <m:r>
                              <a:rPr kumimoji="1" lang="en-US" altLang="zh-CN" b="0" i="1" smtClean="0">
                                <a:latin typeface="Cambria Math" panose="02040503050406030204" pitchFamily="18" charset="0"/>
                                <a:ea typeface="Cambria Math" panose="02040503050406030204" pitchFamily="18" charset="0"/>
                              </a:rPr>
                              <m:t>2</m:t>
                            </m:r>
                          </m:sup>
                        </m:sSup>
                      </m:den>
                    </m:f>
                    <m:r>
                      <a:rPr kumimoji="1" lang="zh-CN" altLang="en-US" b="0" i="1" smtClean="0">
                        <a:latin typeface="Cambria Math" panose="02040503050406030204" pitchFamily="18" charset="0"/>
                        <a:ea typeface="Cambria Math" panose="02040503050406030204" pitchFamily="18" charset="0"/>
                      </a:rPr>
                      <m:t> </m:t>
                    </m:r>
                  </m:oMath>
                </a14:m>
                <a:br>
                  <a:rPr kumimoji="1" lang="en-US" altLang="zh-CN" dirty="0"/>
                </a:br>
                <a:br>
                  <a:rPr kumimoji="1" lang="en-US" altLang="zh-CN" dirty="0"/>
                </a:br>
                <a:r>
                  <a:rPr kumimoji="1" lang="zh-CN" altLang="en-US" dirty="0"/>
                  <a:t>可以理解为银行在时点</a:t>
                </a:r>
                <a:r>
                  <a:rPr kumimoji="1" lang="en-US" altLang="zh-CN" dirty="0"/>
                  <a:t>t=1,2,3,…</a:t>
                </a:r>
                <a:r>
                  <a:rPr kumimoji="1" lang="zh-CN" altLang="en-US" dirty="0"/>
                  <a:t>都获得利润</a:t>
                </a:r>
                <a14:m>
                  <m:oMath xmlns:m="http://schemas.openxmlformats.org/officeDocument/2006/math">
                    <m:f>
                      <m:fPr>
                        <m:ctrlPr>
                          <a:rPr kumimoji="1" lang="en-US" altLang="zh-CN" i="1">
                            <a:latin typeface="Cambria Math" panose="02040503050406030204" pitchFamily="18" charset="0"/>
                          </a:rPr>
                        </m:ctrlPr>
                      </m:fPr>
                      <m:num>
                        <m:r>
                          <a:rPr kumimoji="1" lang="zh-CN" altLang="en-US" i="1">
                            <a:latin typeface="Cambria Math" panose="02040503050406030204" pitchFamily="18" charset="0"/>
                          </a:rPr>
                          <m:t>𝜇</m:t>
                        </m:r>
                      </m:num>
                      <m:den>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𝑛</m:t>
                            </m:r>
                          </m:e>
                          <m:sup>
                            <m:r>
                              <a:rPr kumimoji="1" lang="en-US" altLang="zh-CN" b="0" i="1" smtClean="0">
                                <a:latin typeface="Cambria Math" panose="02040503050406030204" pitchFamily="18" charset="0"/>
                              </a:rPr>
                              <m:t>2</m:t>
                            </m:r>
                          </m:sup>
                        </m:sSup>
                      </m:den>
                    </m:f>
                  </m:oMath>
                </a14:m>
                <a:br>
                  <a:rPr kumimoji="1" lang="en-US" altLang="zh-CN" dirty="0"/>
                </a:br>
                <a14:m>
                  <m:oMath xmlns:m="http://schemas.openxmlformats.org/officeDocument/2006/math">
                    <m:d>
                      <m:dPr>
                        <m:begChr m:val="["/>
                        <m:endChr m:val="]"/>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𝜌</m:t>
                                    </m:r>
                                  </m:e>
                                </m:d>
                              </m:e>
                              <m:sup>
                                <m:r>
                                  <a:rPr kumimoji="1" lang="en-US" altLang="zh-CN" b="0" i="1" smtClean="0">
                                    <a:latin typeface="Cambria Math" panose="02040503050406030204" pitchFamily="18" charset="0"/>
                                  </a:rPr>
                                  <m:t>2</m:t>
                                </m:r>
                              </m:sup>
                            </m:sSup>
                          </m:den>
                        </m:f>
                        <m:r>
                          <a:rPr kumimoji="1" lang="en-US" altLang="zh-CN" b="0" i="1" smtClean="0">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sSup>
                              <m:sSupPr>
                                <m:ctrlPr>
                                  <a:rPr kumimoji="1" lang="en-US" altLang="zh-CN" i="1">
                                    <a:latin typeface="Cambria Math" panose="02040503050406030204" pitchFamily="18" charset="0"/>
                                  </a:rPr>
                                </m:ctrlPr>
                              </m:sSupPr>
                              <m:e>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𝜌</m:t>
                                    </m:r>
                                  </m:e>
                                </m:d>
                              </m:e>
                              <m:sup>
                                <m:r>
                                  <a:rPr kumimoji="1" lang="en-US" altLang="zh-CN" b="0" i="1" smtClean="0">
                                    <a:latin typeface="Cambria Math" panose="02040503050406030204" pitchFamily="18" charset="0"/>
                                    <a:ea typeface="Cambria Math" panose="02040503050406030204" pitchFamily="18" charset="0"/>
                                  </a:rPr>
                                  <m:t>3</m:t>
                                </m:r>
                              </m:sup>
                            </m:sSup>
                          </m:den>
                        </m:f>
                        <m:r>
                          <a:rPr kumimoji="1" lang="en-US" altLang="zh-CN" b="0" i="1" smtClean="0">
                            <a:latin typeface="Cambria Math" panose="02040503050406030204" pitchFamily="18" charset="0"/>
                          </a:rPr>
                          <m:t>+···</m:t>
                        </m:r>
                      </m:e>
                    </m:d>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𝜇</m:t>
                        </m:r>
                      </m:num>
                      <m:den>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𝑛</m:t>
                            </m:r>
                          </m:e>
                          <m:sup>
                            <m:r>
                              <a:rPr kumimoji="1" lang="en-US" altLang="zh-CN" b="0" i="1" smtClean="0">
                                <a:latin typeface="Cambria Math" panose="02040503050406030204" pitchFamily="18" charset="0"/>
                                <a:ea typeface="Cambria Math" panose="02040503050406030204" pitchFamily="18" charset="0"/>
                              </a:rPr>
                              <m:t>2</m:t>
                            </m:r>
                          </m:sup>
                        </m:sSup>
                      </m:den>
                    </m:f>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𝜇</m:t>
                        </m:r>
                      </m:num>
                      <m:den>
                        <m:r>
                          <a:rPr kumimoji="1" lang="en-US" altLang="zh-CN" b="0" i="1" smtClean="0">
                            <a:latin typeface="Cambria Math" panose="02040503050406030204" pitchFamily="18" charset="0"/>
                            <a:ea typeface="Cambria Math" panose="02040503050406030204" pitchFamily="18" charset="0"/>
                          </a:rPr>
                          <m:t>𝜌</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𝑛</m:t>
                            </m:r>
                          </m:e>
                          <m:sup>
                            <m:r>
                              <a:rPr kumimoji="1" lang="en-US" altLang="zh-CN" b="0" i="1" smtClean="0">
                                <a:latin typeface="Cambria Math" panose="02040503050406030204" pitchFamily="18" charset="0"/>
                                <a:ea typeface="Cambria Math" panose="02040503050406030204" pitchFamily="18" charset="0"/>
                              </a:rPr>
                              <m:t>2</m:t>
                            </m:r>
                          </m:sup>
                        </m:sSup>
                      </m:den>
                    </m:f>
                  </m:oMath>
                </a14:m>
                <a:endParaRPr kumimoji="1" lang="en-US" altLang="zh-CN" dirty="0"/>
              </a:p>
              <a:p>
                <a:pPr lvl="1"/>
                <a:endParaRPr kumimoji="1" lang="en-US" altLang="zh-CN" dirty="0"/>
              </a:p>
            </p:txBody>
          </p:sp>
        </mc:Choice>
        <mc:Fallback xmlns="">
          <p:sp>
            <p:nvSpPr>
              <p:cNvPr id="2" name="内容占位符 1">
                <a:extLst>
                  <a:ext uri="{FF2B5EF4-FFF2-40B4-BE49-F238E27FC236}">
                    <a16:creationId xmlns:a16="http://schemas.microsoft.com/office/drawing/2014/main" id="{8B3683A4-5683-7900-9348-939163B984E6}"/>
                  </a:ext>
                </a:extLst>
              </p:cNvPr>
              <p:cNvSpPr>
                <a:spLocks noGrp="1" noRot="1" noChangeAspect="1" noMove="1" noResize="1" noEditPoints="1" noAdjustHandles="1" noChangeArrowheads="1" noChangeShapeType="1" noTextEdit="1"/>
              </p:cNvSpPr>
              <p:nvPr>
                <p:ph idx="1"/>
              </p:nvPr>
            </p:nvSpPr>
            <p:spPr>
              <a:xfrm>
                <a:off x="1122412" y="1207008"/>
                <a:ext cx="10058400" cy="5076226"/>
              </a:xfrm>
              <a:blipFill>
                <a:blip r:embed="rId2"/>
                <a:stretch>
                  <a:fillRect l="-1135" t="-275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0A018AB-1D72-CDFB-169E-7A9A012BC421}"/>
              </a:ext>
            </a:extLst>
          </p:cNvPr>
          <p:cNvSpPr>
            <a:spLocks noGrp="1"/>
          </p:cNvSpPr>
          <p:nvPr>
            <p:ph type="title"/>
          </p:nvPr>
        </p:nvSpPr>
        <p:spPr/>
        <p:txBody>
          <a:bodyPr/>
          <a:lstStyle/>
          <a:p>
            <a:r>
              <a:rPr kumimoji="1" lang="zh-CN" altLang="en-US" dirty="0"/>
              <a:t>模型平衡：仅投资审慎资产</a:t>
            </a:r>
          </a:p>
        </p:txBody>
      </p:sp>
    </p:spTree>
    <p:extLst>
      <p:ext uri="{BB962C8B-B14F-4D97-AF65-F5344CB8AC3E}">
        <p14:creationId xmlns:p14="http://schemas.microsoft.com/office/powerpoint/2010/main" val="675200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275B3CA-F2CC-E245-9C03-3C5339E7EAF3}"/>
                  </a:ext>
                </a:extLst>
              </p:cNvPr>
              <p:cNvSpPr>
                <a:spLocks noGrp="1"/>
              </p:cNvSpPr>
              <p:nvPr>
                <p:ph idx="1"/>
              </p:nvPr>
            </p:nvSpPr>
            <p:spPr/>
            <p:txBody>
              <a:bodyPr/>
              <a:lstStyle/>
              <a:p>
                <a:r>
                  <a:rPr kumimoji="1" lang="zh-CN" altLang="en-US" dirty="0"/>
                  <a:t>此时银行特许权价值与资产回报率</a:t>
                </a:r>
                <a:r>
                  <a:rPr kumimoji="1" lang="en-US" altLang="zh-CN" dirty="0"/>
                  <a:t>α</a:t>
                </a:r>
                <a:r>
                  <a:rPr kumimoji="1" lang="zh-CN" altLang="en-US" dirty="0"/>
                  <a:t>无关，资产收益支付给了存款人；也与资本要求</a:t>
                </a:r>
                <a:r>
                  <a:rPr kumimoji="1" lang="en-US" altLang="zh-CN" dirty="0"/>
                  <a:t>k</a:t>
                </a:r>
                <a:r>
                  <a:rPr kumimoji="1" lang="zh-CN" altLang="en-US" dirty="0"/>
                  <a:t>无关，资本要求的负向影响通过均衡存款利率</a:t>
                </a:r>
                <a14:m>
                  <m:oMath xmlns:m="http://schemas.openxmlformats.org/officeDocument/2006/math">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𝑃</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𝑘</m:t>
                        </m:r>
                      </m:e>
                    </m:d>
                  </m:oMath>
                </a14:m>
                <a:r>
                  <a:rPr kumimoji="1" lang="zh-CN" altLang="en-US" dirty="0"/>
                  <a:t>降低所补偿，即将资本要求成本转嫁给了存款人</a:t>
                </a:r>
                <a:endParaRPr kumimoji="1" lang="en-US" altLang="zh-CN" dirty="0"/>
              </a:p>
              <a:p>
                <a:endParaRPr kumimoji="1" lang="en-US" altLang="zh-CN" dirty="0"/>
              </a:p>
              <a:p>
                <a:pPr marL="505440" lvl="1" indent="0">
                  <a:buNone/>
                </a:pPr>
                <a:br>
                  <a:rPr kumimoji="1" lang="en-US" altLang="zh-CN" dirty="0"/>
                </a:br>
                <a:endParaRPr kumimoji="1" lang="zh-CN" altLang="en-US" dirty="0"/>
              </a:p>
            </p:txBody>
          </p:sp>
        </mc:Choice>
        <mc:Fallback xmlns="">
          <p:sp>
            <p:nvSpPr>
              <p:cNvPr id="2" name="内容占位符 1">
                <a:extLst>
                  <a:ext uri="{FF2B5EF4-FFF2-40B4-BE49-F238E27FC236}">
                    <a16:creationId xmlns:a16="http://schemas.microsoft.com/office/drawing/2014/main" id="{5275B3CA-F2CC-E245-9C03-3C5339E7EAF3}"/>
                  </a:ext>
                </a:extLst>
              </p:cNvPr>
              <p:cNvSpPr>
                <a:spLocks noGrp="1" noRot="1" noChangeAspect="1" noMove="1" noResize="1" noEditPoints="1" noAdjustHandles="1" noChangeArrowheads="1" noChangeShapeType="1" noTextEdit="1"/>
              </p:cNvSpPr>
              <p:nvPr>
                <p:ph idx="1"/>
              </p:nvPr>
            </p:nvSpPr>
            <p:spPr>
              <a:blipFill>
                <a:blip r:embed="rId2"/>
                <a:stretch>
                  <a:fillRect l="-1261" t="-1630" r="-37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A22F4DC-49A8-FAB0-07FA-1DFC588226F6}"/>
              </a:ext>
            </a:extLst>
          </p:cNvPr>
          <p:cNvSpPr>
            <a:spLocks noGrp="1"/>
          </p:cNvSpPr>
          <p:nvPr>
            <p:ph type="title"/>
          </p:nvPr>
        </p:nvSpPr>
        <p:spPr/>
        <p:txBody>
          <a:bodyPr/>
          <a:lstStyle/>
          <a:p>
            <a:r>
              <a:rPr kumimoji="1" lang="zh-CN" altLang="en-US" dirty="0"/>
              <a:t>模型平衡：仅投资审慎资产</a:t>
            </a:r>
          </a:p>
        </p:txBody>
      </p:sp>
    </p:spTree>
    <p:extLst>
      <p:ext uri="{BB962C8B-B14F-4D97-AF65-F5344CB8AC3E}">
        <p14:creationId xmlns:p14="http://schemas.microsoft.com/office/powerpoint/2010/main" val="3923730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80232BA-B948-A34A-EA8C-0AF9F6335B51}"/>
                  </a:ext>
                </a:extLst>
              </p:cNvPr>
              <p:cNvSpPr>
                <a:spLocks noGrp="1"/>
              </p:cNvSpPr>
              <p:nvPr>
                <p:ph idx="1"/>
              </p:nvPr>
            </p:nvSpPr>
            <p:spPr>
              <a:xfrm>
                <a:off x="1122412" y="1207008"/>
                <a:ext cx="10058400" cy="4945598"/>
              </a:xfrm>
            </p:spPr>
            <p:txBody>
              <a:bodyPr>
                <a:normAutofit lnSpcReduction="10000"/>
              </a:bodyPr>
              <a:lstStyle/>
              <a:p>
                <a:r>
                  <a:rPr kumimoji="1" lang="zh-CN" altLang="en-US" dirty="0"/>
                  <a:t>银行</a:t>
                </a:r>
                <a:r>
                  <a:rPr kumimoji="1" lang="en-US" altLang="zh-CN" dirty="0"/>
                  <a:t>j</a:t>
                </a:r>
                <a:r>
                  <a:rPr kumimoji="1" lang="zh-CN" altLang="en-US" dirty="0"/>
                  <a:t>只投资于一种资产，该种资产较高的收益率</a:t>
                </a:r>
                <a:r>
                  <a:rPr kumimoji="1" lang="en-US" altLang="zh-CN" dirty="0" err="1"/>
                  <a:t>γ</a:t>
                </a:r>
                <a:r>
                  <a:rPr kumimoji="1" lang="en-US" altLang="zh-CN" dirty="0"/>
                  <a:t> </a:t>
                </a:r>
                <a:r>
                  <a:rPr kumimoji="1" lang="zh-CN" altLang="en-US" dirty="0"/>
                  <a:t>的概率为</a:t>
                </a:r>
                <a:r>
                  <a:rPr kumimoji="1" lang="en-US" altLang="zh-CN" dirty="0"/>
                  <a:t>1-π </a:t>
                </a:r>
                <a:r>
                  <a:rPr kumimoji="1" lang="zh-CN" altLang="en-US" dirty="0"/>
                  <a:t>，较低的收益率</a:t>
                </a:r>
                <a:r>
                  <a:rPr kumimoji="1" lang="en-US" altLang="zh-CN" dirty="0"/>
                  <a:t>π</a:t>
                </a:r>
                <a:r>
                  <a:rPr kumimoji="1" lang="zh-CN" altLang="en-US" dirty="0"/>
                  <a:t>的概率为</a:t>
                </a:r>
                <a:r>
                  <a:rPr kumimoji="1" lang="en-US" altLang="zh-CN" dirty="0"/>
                  <a:t>β</a:t>
                </a:r>
                <a:r>
                  <a:rPr kumimoji="1" lang="zh-CN" altLang="en-US" dirty="0"/>
                  <a:t>。若失败则银行资产价值为</a:t>
                </a:r>
                <a14:m>
                  <m:oMath xmlns:m="http://schemas.openxmlformats.org/officeDocument/2006/math">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𝛽</m:t>
                        </m:r>
                      </m:e>
                    </m:d>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𝑘</m:t>
                            </m:r>
                          </m:e>
                          <m:sub>
                            <m:r>
                              <a:rPr kumimoji="1" lang="en-US" altLang="zh-CN" b="0" i="1" smtClean="0">
                                <a:latin typeface="Cambria Math" panose="02040503050406030204" pitchFamily="18" charset="0"/>
                                <a:ea typeface="Cambria Math" panose="02040503050406030204" pitchFamily="18" charset="0"/>
                              </a:rPr>
                              <m:t>𝑗</m:t>
                            </m:r>
                          </m:sub>
                        </m:sSub>
                      </m:e>
                    </m:d>
                    <m:r>
                      <a:rPr kumimoji="1" lang="en-US" altLang="zh-CN" b="0" i="1" smtClean="0">
                        <a:latin typeface="Cambria Math" panose="02040503050406030204" pitchFamily="18" charset="0"/>
                        <a:ea typeface="Cambria Math" panose="02040503050406030204" pitchFamily="18" charset="0"/>
                      </a:rPr>
                      <m:t>𝐷</m:t>
                    </m:r>
                    <m:d>
                      <m:dPr>
                        <m:ctrlPr>
                          <a:rPr kumimoji="1" lang="en-US" altLang="zh-CN" b="0" i="1" smtClean="0">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𝑟</m:t>
                        </m:r>
                      </m:e>
                    </m:d>
                  </m:oMath>
                </a14:m>
                <a:r>
                  <a:rPr kumimoji="1" lang="zh-CN" altLang="en-US" dirty="0"/>
                  <a:t>，当其小于</a:t>
                </a:r>
                <a14:m>
                  <m:oMath xmlns:m="http://schemas.openxmlformats.org/officeDocument/2006/math">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𝑗</m:t>
                            </m:r>
                          </m:sub>
                        </m:sSub>
                      </m:e>
                    </m:d>
                    <m:r>
                      <a:rPr kumimoji="1" lang="en-US" altLang="zh-CN" i="1">
                        <a:latin typeface="Cambria Math" panose="02040503050406030204" pitchFamily="18" charset="0"/>
                        <a:ea typeface="Cambria Math" panose="02040503050406030204" pitchFamily="18" charset="0"/>
                      </a:rPr>
                      <m:t>𝐷</m:t>
                    </m:r>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𝑟</m:t>
                        </m:r>
                      </m:e>
                    </m:d>
                  </m:oMath>
                </a14:m>
                <a:r>
                  <a:rPr kumimoji="1" lang="zh-CN" altLang="en-US" dirty="0"/>
                  <a:t>时银行破产关闭，银行股东价值为</a:t>
                </a:r>
                <a:r>
                  <a:rPr kumimoji="1" lang="en-US" altLang="zh-CN" dirty="0"/>
                  <a:t>0</a:t>
                </a:r>
              </a:p>
              <a:p>
                <a:r>
                  <a:rPr kumimoji="1" lang="zh-CN" altLang="en-US" dirty="0"/>
                  <a:t>对于股东面对的最优解问题为</a:t>
                </a:r>
                <a:br>
                  <a:rPr kumimoji="1" lang="en-US" altLang="zh-CN" dirty="0"/>
                </a:br>
                <a14:m>
                  <m:oMath xmlns:m="http://schemas.openxmlformats.org/officeDocument/2006/math">
                    <m:func>
                      <m:funcPr>
                        <m:ctrlPr>
                          <a:rPr kumimoji="1" lang="en-US" altLang="zh-CN" i="1" smtClean="0">
                            <a:latin typeface="Cambria Math" panose="02040503050406030204" pitchFamily="18" charset="0"/>
                          </a:rPr>
                        </m:ctrlPr>
                      </m:funcPr>
                      <m:fName>
                        <m:limLow>
                          <m:limLowPr>
                            <m:ctrlPr>
                              <a:rPr kumimoji="1" lang="en-US" altLang="zh-CN" i="1" smtClean="0">
                                <a:latin typeface="Cambria Math" panose="02040503050406030204" pitchFamily="18" charset="0"/>
                              </a:rPr>
                            </m:ctrlPr>
                          </m:limLowPr>
                          <m:e>
                            <m:r>
                              <m:rPr>
                                <m:sty m:val="p"/>
                              </m:rPr>
                              <a:rPr kumimoji="1" lang="en-US" altLang="zh-CN" i="0" smtClean="0">
                                <a:latin typeface="Cambria Math" panose="02040503050406030204" pitchFamily="18" charset="0"/>
                              </a:rPr>
                              <m:t>max</m:t>
                            </m:r>
                          </m:e>
                          <m:li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𝑘</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𝑗</m:t>
                                </m:r>
                              </m:sub>
                            </m:sSub>
                          </m:lim>
                        </m:limLow>
                      </m:fName>
                      <m:e>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r>
                              <a:rPr kumimoji="1" lang="en-US" altLang="zh-CN" i="1" smtClean="0">
                                <a:latin typeface="Cambria Math" panose="02040503050406030204" pitchFamily="18" charset="0"/>
                                <a:ea typeface="Cambria Math" panose="02040503050406030204" pitchFamily="18" charset="0"/>
                              </a:rPr>
                              <m:t>𝜋</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𝜌</m:t>
                            </m:r>
                          </m:den>
                        </m:f>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𝛾</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𝛾</m:t>
                                </m:r>
                              </m:e>
                            </m:d>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𝑘</m:t>
                                </m:r>
                              </m:e>
                              <m:sub>
                                <m:r>
                                  <a:rPr kumimoji="1" lang="en-US" altLang="zh-CN" b="0" i="1" smtClean="0">
                                    <a:latin typeface="Cambria Math" panose="02040503050406030204" pitchFamily="18" charset="0"/>
                                    <a:ea typeface="Cambria Math" panose="02040503050406030204" pitchFamily="18" charset="0"/>
                                  </a:rPr>
                                  <m:t>𝑗</m:t>
                                </m:r>
                              </m:sub>
                            </m:sSub>
                          </m:e>
                        </m:d>
                        <m:r>
                          <a:rPr kumimoji="1" lang="en-US" altLang="zh-CN" b="0" i="1" smtClean="0">
                            <a:latin typeface="Cambria Math" panose="02040503050406030204" pitchFamily="18" charset="0"/>
                          </a:rPr>
                          <m:t>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𝜋</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𝜌</m:t>
                            </m:r>
                          </m:den>
                        </m:f>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𝐺</m:t>
                            </m:r>
                          </m:sub>
                        </m:sSub>
                        <m:r>
                          <a:rPr kumimoji="1" lang="en-US" altLang="zh-CN" b="0" i="1" smtClean="0">
                            <a:latin typeface="Cambria Math" panose="02040503050406030204" pitchFamily="18" charset="0"/>
                          </a:rPr>
                          <m:t>}</m:t>
                        </m:r>
                      </m:e>
                    </m:func>
                  </m:oMath>
                </a14:m>
                <a:br>
                  <a:rPr kumimoji="1" lang="en-US" altLang="zh-CN" b="0" dirty="0"/>
                </a:br>
                <a:br>
                  <a:rPr kumimoji="1" lang="en-US" altLang="zh-CN" b="0" dirty="0"/>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𝐺</m:t>
                        </m:r>
                      </m:sub>
                    </m:sSub>
                  </m:oMath>
                </a14:m>
                <a:r>
                  <a:rPr kumimoji="1" lang="zh-CN" altLang="en-US" dirty="0"/>
                  <a:t>是银行在赌博资产情形下的特许权价值</a:t>
                </a:r>
                <a:br>
                  <a:rPr kumimoji="1" lang="en-US" altLang="zh-CN" dirty="0"/>
                </a:br>
                <a:r>
                  <a:rPr kumimoji="1" lang="zh-CN" altLang="en-US" dirty="0"/>
                  <a:t>对</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𝑗</m:t>
                        </m:r>
                      </m:sub>
                    </m:sSub>
                  </m:oMath>
                </a14:m>
                <a:r>
                  <a:rPr kumimoji="1" lang="zh-CN" altLang="en-US" dirty="0"/>
                  <a:t>求导得到</a:t>
                </a:r>
                <a:br>
                  <a:rPr kumimoji="1" lang="en-US" altLang="zh-CN" dirty="0"/>
                </a:br>
                <a14:m>
                  <m:oMath xmlns:m="http://schemas.openxmlformats.org/officeDocument/2006/math">
                    <m:d>
                      <m:dPr>
                        <m:begChr m:val="（"/>
                        <m:endChr m:val="）"/>
                        <m:ctrlPr>
                          <a:rPr kumimoji="1" lang="zh-CN" altLang="en-US" i="1">
                            <a:latin typeface="Cambria Math" panose="02040503050406030204" pitchFamily="18" charset="0"/>
                          </a:rPr>
                        </m:ctrlPr>
                      </m:dPr>
                      <m:e>
                        <m:r>
                          <a:rPr kumimoji="1" lang="en-US" altLang="zh-CN" i="1">
                            <a:latin typeface="Cambria Math" panose="02040503050406030204" pitchFamily="18" charset="0"/>
                          </a:rPr>
                          <m:t>−1+</m:t>
                        </m:r>
                        <m:f>
                          <m:fPr>
                            <m:ctrlPr>
                              <a:rPr kumimoji="1" lang="en-US" altLang="zh-CN" i="1">
                                <a:latin typeface="Cambria Math" panose="02040503050406030204" pitchFamily="18" charset="0"/>
                              </a:rPr>
                            </m:ctrlPr>
                          </m:fPr>
                          <m:num>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𝜋</m:t>
                            </m:r>
                            <m:r>
                              <a:rPr kumimoji="1" lang="en-US" altLang="zh-CN" b="0" i="1" smtClean="0">
                                <a:latin typeface="Cambria Math" panose="02040503050406030204" pitchFamily="18" charset="0"/>
                              </a:rPr>
                              <m:t>)(</m:t>
                            </m:r>
                            <m:r>
                              <a:rPr kumimoji="1" lang="en-US" altLang="zh-CN" i="1">
                                <a:latin typeface="Cambria Math" panose="02040503050406030204" pitchFamily="18" charset="0"/>
                              </a:rPr>
                              <m:t>1+</m:t>
                            </m:r>
                            <m:r>
                              <a:rPr kumimoji="1" lang="en-US" altLang="zh-CN" i="1" smtClean="0">
                                <a:latin typeface="Cambria Math" panose="02040503050406030204" pitchFamily="18" charset="0"/>
                                <a:ea typeface="Cambria Math" panose="02040503050406030204" pitchFamily="18" charset="0"/>
                              </a:rPr>
                              <m:t>𝛾</m:t>
                            </m:r>
                            <m:r>
                              <a:rPr kumimoji="1" lang="en-US" altLang="zh-CN" b="0" i="1" smtClean="0">
                                <a:latin typeface="Cambria Math" panose="02040503050406030204" pitchFamily="18" charset="0"/>
                                <a:ea typeface="Cambria Math" panose="02040503050406030204" pitchFamily="18" charset="0"/>
                              </a:rPr>
                              <m:t>)</m:t>
                            </m:r>
                          </m:num>
                          <m:den>
                            <m:r>
                              <a:rPr kumimoji="1" lang="en-US" altLang="zh-CN" i="1">
                                <a:latin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𝜌</m:t>
                            </m:r>
                          </m:den>
                        </m:f>
                      </m:e>
                    </m:d>
                    <m:r>
                      <a:rPr kumimoji="1" lang="en-US" altLang="zh-CN" i="1">
                        <a:latin typeface="Cambria Math" panose="02040503050406030204" pitchFamily="18" charset="0"/>
                      </a:rPr>
                      <m:t>𝐷</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𝑟</m:t>
                        </m:r>
                      </m:e>
                    </m:d>
                    <m:r>
                      <a:rPr kumimoji="1" lang="en-US" altLang="zh-CN" b="0" i="1" smtClean="0">
                        <a:latin typeface="Cambria Math" panose="02040503050406030204" pitchFamily="18" charset="0"/>
                      </a:rPr>
                      <m:t>&lt;−</m:t>
                    </m:r>
                    <m:f>
                      <m:fPr>
                        <m:ctrlPr>
                          <a:rPr kumimoji="1" lang="en-US" altLang="zh-CN" i="1" smtClean="0">
                            <a:latin typeface="Cambria Math" panose="02040503050406030204" pitchFamily="18" charset="0"/>
                          </a:rPr>
                        </m:ctrlPr>
                      </m:fPr>
                      <m:num>
                        <m:r>
                          <a:rPr kumimoji="1" lang="en-US" altLang="zh-CN" i="1" smtClean="0">
                            <a:latin typeface="Cambria Math" panose="02040503050406030204" pitchFamily="18" charset="0"/>
                            <a:ea typeface="Cambria Math" panose="02040503050406030204" pitchFamily="18" charset="0"/>
                          </a:rPr>
                          <m:t>𝜋</m:t>
                        </m:r>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m:t>
                        </m:r>
                      </m:num>
                      <m:den>
                        <m:r>
                          <a:rPr kumimoji="1" lang="en-US" altLang="zh-CN" i="1">
                            <a:latin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𝜌</m:t>
                        </m:r>
                      </m:den>
                    </m:f>
                    <m:r>
                      <a:rPr kumimoji="1" lang="en-US" altLang="zh-CN" i="1">
                        <a:latin typeface="Cambria Math" panose="02040503050406030204" pitchFamily="18" charset="0"/>
                      </a:rPr>
                      <m:t>𝐷</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𝑟</m:t>
                        </m:r>
                      </m:e>
                    </m:d>
                    <m:r>
                      <a:rPr kumimoji="1" lang="en-US" altLang="zh-CN" i="1">
                        <a:latin typeface="Cambria Math" panose="02040503050406030204" pitchFamily="18" charset="0"/>
                      </a:rPr>
                      <m:t>&lt;0</m:t>
                    </m:r>
                  </m:oMath>
                </a14:m>
                <a:br>
                  <a:rPr kumimoji="1" lang="en-US" altLang="zh-CN" dirty="0"/>
                </a:br>
                <a:br>
                  <a:rPr kumimoji="1" lang="en-US" altLang="zh-CN" b="0" dirty="0"/>
                </a:br>
                <a:r>
                  <a:rPr kumimoji="1" lang="zh-CN" altLang="en-US" b="0" dirty="0"/>
                  <a:t>也得到一个角解</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𝑘</m:t>
                    </m:r>
                  </m:oMath>
                </a14:m>
                <a:endParaRPr kumimoji="1" lang="en-US" altLang="zh-CN" dirty="0"/>
              </a:p>
              <a:p>
                <a:endParaRPr kumimoji="1" lang="zh-CN" altLang="en-US" dirty="0"/>
              </a:p>
            </p:txBody>
          </p:sp>
        </mc:Choice>
        <mc:Fallback xmlns="">
          <p:sp>
            <p:nvSpPr>
              <p:cNvPr id="2" name="内容占位符 1">
                <a:extLst>
                  <a:ext uri="{FF2B5EF4-FFF2-40B4-BE49-F238E27FC236}">
                    <a16:creationId xmlns:a16="http://schemas.microsoft.com/office/drawing/2014/main" id="{180232BA-B948-A34A-EA8C-0AF9F6335B51}"/>
                  </a:ext>
                </a:extLst>
              </p:cNvPr>
              <p:cNvSpPr>
                <a:spLocks noGrp="1" noRot="1" noChangeAspect="1" noMove="1" noResize="1" noEditPoints="1" noAdjustHandles="1" noChangeArrowheads="1" noChangeShapeType="1" noTextEdit="1"/>
              </p:cNvSpPr>
              <p:nvPr>
                <p:ph idx="1"/>
              </p:nvPr>
            </p:nvSpPr>
            <p:spPr>
              <a:xfrm>
                <a:off x="1122412" y="1207008"/>
                <a:ext cx="10058400" cy="4945598"/>
              </a:xfrm>
              <a:blipFill>
                <a:blip r:embed="rId2"/>
                <a:stretch>
                  <a:fillRect l="-1261" t="-2564" r="-491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B26A61D-84F8-2E67-C926-4728FC34A438}"/>
              </a:ext>
            </a:extLst>
          </p:cNvPr>
          <p:cNvSpPr>
            <a:spLocks noGrp="1"/>
          </p:cNvSpPr>
          <p:nvPr>
            <p:ph type="title"/>
          </p:nvPr>
        </p:nvSpPr>
        <p:spPr/>
        <p:txBody>
          <a:bodyPr/>
          <a:lstStyle/>
          <a:p>
            <a:r>
              <a:rPr kumimoji="1" lang="zh-CN" altLang="en-US" dirty="0"/>
              <a:t>模型平衡：仅投资赌博资产</a:t>
            </a:r>
          </a:p>
        </p:txBody>
      </p:sp>
    </p:spTree>
    <p:extLst>
      <p:ext uri="{BB962C8B-B14F-4D97-AF65-F5344CB8AC3E}">
        <p14:creationId xmlns:p14="http://schemas.microsoft.com/office/powerpoint/2010/main" val="4107126247"/>
      </p:ext>
    </p:extLst>
  </p:cSld>
  <p:clrMapOvr>
    <a:masterClrMapping/>
  </p:clrMapOvr>
</p:sld>
</file>

<file path=ppt/theme/theme1.xml><?xml version="1.0" encoding="utf-8"?>
<a:theme xmlns:a="http://schemas.openxmlformats.org/drawingml/2006/main" name="主题1">
  <a:themeElements>
    <a:clrScheme name="Custom 2">
      <a:dk1>
        <a:srgbClr val="000000"/>
      </a:dk1>
      <a:lt1>
        <a:srgbClr val="FFFFFF"/>
      </a:lt1>
      <a:dk2>
        <a:srgbClr val="7F7F7F"/>
      </a:dk2>
      <a:lt2>
        <a:srgbClr val="CCDDEA"/>
      </a:lt2>
      <a:accent1>
        <a:srgbClr val="4775FF"/>
      </a:accent1>
      <a:accent2>
        <a:srgbClr val="FFFFFF"/>
      </a:accent2>
      <a:accent3>
        <a:srgbClr val="FFFFFF"/>
      </a:accent3>
      <a:accent4>
        <a:srgbClr val="FFFFFF"/>
      </a:accent4>
      <a:accent5>
        <a:srgbClr val="FFFFFF"/>
      </a:accent5>
      <a:accent6>
        <a:srgbClr val="FFFFFF"/>
      </a:accent6>
      <a:hlink>
        <a:srgbClr val="2998E3"/>
      </a:hlink>
      <a:folHlink>
        <a:srgbClr val="FFFFFF"/>
      </a:folHlink>
    </a:clrScheme>
    <a:fontScheme name="自定义 1">
      <a:majorFont>
        <a:latin typeface="Arial"/>
        <a:ea typeface="黑体"/>
        <a:cs typeface=""/>
      </a:majorFont>
      <a:minorFont>
        <a:latin typeface="Palatino Linotype"/>
        <a:ea typeface="楷体"/>
        <a:cs typeface=""/>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19D50A1D-F0E0-BD43-918A-AF57823269C3}" vid="{24344D9F-7D28-E542-ABD2-364EC6864015}"/>
    </a:ext>
  </a:extLst>
</a:theme>
</file>

<file path=docProps/app.xml><?xml version="1.0" encoding="utf-8"?>
<Properties xmlns="http://schemas.openxmlformats.org/officeDocument/2006/extended-properties" xmlns:vt="http://schemas.openxmlformats.org/officeDocument/2006/docPropsVTypes">
  <Template>主题1</Template>
  <TotalTime>4197</TotalTime>
  <Words>3098</Words>
  <Application>Microsoft Office PowerPoint</Application>
  <PresentationFormat>宽屏</PresentationFormat>
  <Paragraphs>137</Paragraphs>
  <Slides>30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Arial</vt:lpstr>
      <vt:lpstr>Calibri</vt:lpstr>
      <vt:lpstr>Cambria Math</vt:lpstr>
      <vt:lpstr>Palatino Linotype</vt:lpstr>
      <vt:lpstr>Wingdings</vt:lpstr>
      <vt:lpstr>主题1</vt:lpstr>
      <vt:lpstr>Capital requirements, market power, and risk-taking in banking  by Rafael Repullo</vt:lpstr>
      <vt:lpstr>问题的提出</vt:lpstr>
      <vt:lpstr>模型设定</vt:lpstr>
      <vt:lpstr>模型设定</vt:lpstr>
      <vt:lpstr>模型平衡：仅投资审慎资产</vt:lpstr>
      <vt:lpstr>模型平衡：仅投资审慎资产</vt:lpstr>
      <vt:lpstr>模型平衡：仅投资审慎资产</vt:lpstr>
      <vt:lpstr>模型平衡：仅投资审慎资产</vt:lpstr>
      <vt:lpstr>模型平衡：仅投资赌博资产</vt:lpstr>
      <vt:lpstr>模型平衡：仅投资赌博资产</vt:lpstr>
      <vt:lpstr>模型平衡：仅投资赌博资产</vt:lpstr>
      <vt:lpstr>模型平衡：仅投资赌博资产</vt:lpstr>
      <vt:lpstr>模型平衡：投资审慎资产和赌博资产</vt:lpstr>
      <vt:lpstr>模型结论：命题一</vt:lpstr>
      <vt:lpstr>模型结论：命题一</vt:lpstr>
      <vt:lpstr>模型结论：命题一</vt:lpstr>
      <vt:lpstr>模型结论：命题一</vt:lpstr>
      <vt:lpstr>模型结论：命题一</vt:lpstr>
      <vt:lpstr>拓展研究</vt:lpstr>
      <vt:lpstr>拓展研究</vt:lpstr>
      <vt:lpstr>拓展研究：命题二</vt:lpstr>
      <vt:lpstr>拓展研究：命题二</vt:lpstr>
      <vt:lpstr>拓展研究：命题二</vt:lpstr>
      <vt:lpstr>拓展研究：命题二</vt:lpstr>
      <vt:lpstr>拓展研究</vt:lpstr>
      <vt:lpstr>拓展研究：命题三</vt:lpstr>
      <vt:lpstr>拓展研究：命题三</vt:lpstr>
      <vt:lpstr>拓展研究：命题三</vt:lpstr>
      <vt:lpstr>拓展研究：命题三</vt:lpstr>
      <vt:lpstr>研究结论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Capital requirements, market power, and risk-taking in banking  by Rafael Repullo</dc:title>
  <dc:creator>525617756@qq.com</dc:creator>
  <cp:lastModifiedBy>林宏涛</cp:lastModifiedBy>
  <cp:revision>5</cp:revision>
  <dcterms:created xsi:type="dcterms:W3CDTF">2022-10-13T13:28:01Z</dcterms:created>
  <dcterms:modified xsi:type="dcterms:W3CDTF">2022-10-16T11:57:55Z</dcterms:modified>
</cp:coreProperties>
</file>